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Lst>
  <p:sldSz cy="5143500" cx="9144000"/>
  <p:notesSz cx="6858000" cy="9144000"/>
  <p:embeddedFontLst>
    <p:embeddedFont>
      <p:font typeface="Roboto"/>
      <p:regular r:id="rId131"/>
      <p:bold r:id="rId132"/>
      <p:italic r:id="rId133"/>
      <p:boldItalic r:id="rId134"/>
    </p:embeddedFont>
    <p:embeddedFont>
      <p:font typeface="Lexend"/>
      <p:regular r:id="rId135"/>
      <p:bold r:id="rId136"/>
    </p:embeddedFont>
    <p:embeddedFont>
      <p:font typeface="Gill Sans"/>
      <p:regular r:id="rId137"/>
      <p:bold r:id="rId1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725D421-E33E-45ED-A744-319CD5D946BA}">
  <a:tblStyle styleId="{B725D421-E33E-45ED-A744-319CD5D946B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8" Type="http://schemas.openxmlformats.org/officeDocument/2006/relationships/font" Target="fonts/GillSans-bold.fntdata"/><Relationship Id="rId137" Type="http://schemas.openxmlformats.org/officeDocument/2006/relationships/font" Target="fonts/GillSans-regular.fntdata"/><Relationship Id="rId132" Type="http://schemas.openxmlformats.org/officeDocument/2006/relationships/font" Target="fonts/Roboto-bold.fntdata"/><Relationship Id="rId131" Type="http://schemas.openxmlformats.org/officeDocument/2006/relationships/font" Target="fonts/Roboto-regular.fntdata"/><Relationship Id="rId130" Type="http://schemas.openxmlformats.org/officeDocument/2006/relationships/slide" Target="slides/slide124.xml"/><Relationship Id="rId136" Type="http://schemas.openxmlformats.org/officeDocument/2006/relationships/font" Target="fonts/Lexend-bold.fntdata"/><Relationship Id="rId135" Type="http://schemas.openxmlformats.org/officeDocument/2006/relationships/font" Target="fonts/Lexend-regular.fntdata"/><Relationship Id="rId134" Type="http://schemas.openxmlformats.org/officeDocument/2006/relationships/font" Target="fonts/Roboto-boldItalic.fntdata"/><Relationship Id="rId133" Type="http://schemas.openxmlformats.org/officeDocument/2006/relationships/font" Target="fonts/Roboto-italic.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76b199a83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76b199a8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121becfa36_0_133:notes"/>
          <p:cNvSpPr txBox="1"/>
          <p:nvPr/>
        </p:nvSpPr>
        <p:spPr>
          <a:xfrm>
            <a:off x="3884316" y="8685526"/>
            <a:ext cx="2972100" cy="456900"/>
          </a:xfrm>
          <a:prstGeom prst="rect">
            <a:avLst/>
          </a:prstGeom>
          <a:noFill/>
          <a:ln>
            <a:noFill/>
          </a:ln>
        </p:spPr>
        <p:txBody>
          <a:bodyPr anchorCtr="0" anchor="b" bIns="45850" lIns="91700" spcFirstLastPara="1" rIns="91700" wrap="square" tIns="4585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a:solidFill>
                  <a:srgbClr val="000000"/>
                </a:solidFill>
                <a:latin typeface="Calibri"/>
                <a:ea typeface="Calibri"/>
                <a:cs typeface="Calibri"/>
                <a:sym typeface="Calibri"/>
              </a:rPr>
              <a:t>‹#›</a:t>
            </a:fld>
            <a:endParaRPr/>
          </a:p>
        </p:txBody>
      </p:sp>
      <p:sp>
        <p:nvSpPr>
          <p:cNvPr id="136" name="Google Shape;136;g2121becfa36_0_133:notes"/>
          <p:cNvSpPr/>
          <p:nvPr>
            <p:ph idx="2" type="sldImg"/>
          </p:nvPr>
        </p:nvSpPr>
        <p:spPr>
          <a:xfrm>
            <a:off x="424421" y="686118"/>
            <a:ext cx="60123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7" name="Google Shape;137;g2121becfa36_0_133:notes"/>
          <p:cNvSpPr txBox="1"/>
          <p:nvPr>
            <p:ph idx="1" type="body"/>
          </p:nvPr>
        </p:nvSpPr>
        <p:spPr>
          <a:xfrm>
            <a:off x="686114" y="4342763"/>
            <a:ext cx="5485800" cy="4115100"/>
          </a:xfrm>
          <a:prstGeom prst="rect">
            <a:avLst/>
          </a:prstGeom>
          <a:noFill/>
          <a:ln>
            <a:noFill/>
          </a:ln>
        </p:spPr>
        <p:txBody>
          <a:bodyPr anchorCtr="0" anchor="t" bIns="45850" lIns="91700" spcFirstLastPara="1" rIns="91700" wrap="square" tIns="45850">
            <a:noAutofit/>
          </a:bodyPr>
          <a:lstStyle/>
          <a:p>
            <a:pPr indent="0" lvl="0" marL="0" rtl="0" algn="l">
              <a:spcBef>
                <a:spcPts val="0"/>
              </a:spcBef>
              <a:spcAft>
                <a:spcPts val="0"/>
              </a:spcAft>
              <a:buSzPts val="1800"/>
              <a:buNone/>
            </a:pPr>
            <a:r>
              <a:rPr lang="en-GB"/>
              <a:t>For example, to reduce the device form factor, and increase portability, or to reduce the cost, or save battery life, some mobile devices are build without a visual display.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118fbf5662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2118fbf5662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2118fbf5662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2118fbf5662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21168dd15a3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21168dd15a3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Internal review board (managing ethical … concerns)</a:t>
            </a:r>
            <a:endParaRPr/>
          </a:p>
          <a:p>
            <a:pPr indent="0" lvl="0" marL="0" rtl="0" algn="l">
              <a:spcBef>
                <a:spcPts val="0"/>
              </a:spcBef>
              <a:spcAft>
                <a:spcPts val="0"/>
              </a:spcAft>
              <a:buNone/>
            </a:pPr>
            <a:r>
              <a:rPr lang="en-GB"/>
              <a:t>Templates … find online…</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1f5bbef722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1f5bbef722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Internal review board (managing ethical … concerns)</a:t>
            </a:r>
            <a:endParaRPr/>
          </a:p>
          <a:p>
            <a:pPr indent="0" lvl="0" marL="0" rtl="0" algn="l">
              <a:spcBef>
                <a:spcPts val="0"/>
              </a:spcBef>
              <a:spcAft>
                <a:spcPts val="0"/>
              </a:spcAft>
              <a:buNone/>
            </a:pPr>
            <a:r>
              <a:rPr lang="en-GB"/>
              <a:t>Templates … find online…</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2116bcd2b8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2116bcd2b8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Internal review board (managing ethical … concerns)</a:t>
            </a:r>
            <a:endParaRPr/>
          </a:p>
          <a:p>
            <a:pPr indent="0" lvl="0" marL="0" rtl="0" algn="l">
              <a:spcBef>
                <a:spcPts val="0"/>
              </a:spcBef>
              <a:spcAft>
                <a:spcPts val="0"/>
              </a:spcAft>
              <a:buNone/>
            </a:pPr>
            <a:r>
              <a:rPr lang="en-GB"/>
              <a:t>Templates … find online…</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21168dd15a3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21168dd15a3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1168dd15a3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21168dd15a3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2116bcd2b8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2116bcd2b8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21168dd15a3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21168dd15a3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Practice trials: compare existing//new </a:t>
            </a:r>
            <a:endParaRPr/>
          </a:p>
          <a:p>
            <a:pPr indent="0" lvl="0" marL="0" rtl="0" algn="l">
              <a:spcBef>
                <a:spcPts val="0"/>
              </a:spcBef>
              <a:spcAft>
                <a:spcPts val="0"/>
              </a:spcAft>
              <a:buNone/>
            </a:pPr>
            <a:r>
              <a:rPr lang="en-GB"/>
              <a:t>EarPod: lower part of learning curve </a:t>
            </a:r>
            <a:endParaRPr/>
          </a:p>
          <a:p>
            <a:pPr indent="0" lvl="0" marL="0" rtl="0" algn="l">
              <a:spcBef>
                <a:spcPts val="0"/>
              </a:spcBef>
              <a:spcAft>
                <a:spcPts val="0"/>
              </a:spcAft>
              <a:buNone/>
            </a:pPr>
            <a:r>
              <a:rPr lang="en-GB"/>
              <a:t>iPod: </a:t>
            </a:r>
            <a:endParaRPr/>
          </a:p>
          <a:p>
            <a:pPr indent="0" lvl="0" marL="0" rtl="0" algn="l">
              <a:spcBef>
                <a:spcPts val="0"/>
              </a:spcBef>
              <a:spcAft>
                <a:spcPts val="0"/>
              </a:spcAft>
              <a:buNone/>
            </a:pPr>
            <a:r>
              <a:rPr lang="en-GB"/>
              <a:t>Not fair if no trials, but need narrow the gap…</a:t>
            </a:r>
            <a:endParaRPr/>
          </a:p>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21168dd15a3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21168dd15a3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Some are always needed for all experiments more or less -&gt; need to familiarise partici with procedures… -&gt; when new conditions especially</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121becfa36_0_141:notes"/>
          <p:cNvSpPr txBox="1"/>
          <p:nvPr/>
        </p:nvSpPr>
        <p:spPr>
          <a:xfrm>
            <a:off x="3884316" y="8685526"/>
            <a:ext cx="2972100" cy="456900"/>
          </a:xfrm>
          <a:prstGeom prst="rect">
            <a:avLst/>
          </a:prstGeom>
          <a:noFill/>
          <a:ln>
            <a:noFill/>
          </a:ln>
        </p:spPr>
        <p:txBody>
          <a:bodyPr anchorCtr="0" anchor="b" bIns="45850" lIns="91700" spcFirstLastPara="1" rIns="91700" wrap="square" tIns="4585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a:solidFill>
                  <a:srgbClr val="000000"/>
                </a:solidFill>
                <a:latin typeface="Calibri"/>
                <a:ea typeface="Calibri"/>
                <a:cs typeface="Calibri"/>
                <a:sym typeface="Calibri"/>
              </a:rPr>
              <a:t>‹#›</a:t>
            </a:fld>
            <a:endParaRPr/>
          </a:p>
        </p:txBody>
      </p:sp>
      <p:sp>
        <p:nvSpPr>
          <p:cNvPr id="145" name="Google Shape;145;g2121becfa36_0_141:notes"/>
          <p:cNvSpPr/>
          <p:nvPr>
            <p:ph idx="2" type="sldImg"/>
          </p:nvPr>
        </p:nvSpPr>
        <p:spPr>
          <a:xfrm>
            <a:off x="424421" y="686118"/>
            <a:ext cx="60123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6" name="Google Shape;146;g2121becfa36_0_141:notes"/>
          <p:cNvSpPr txBox="1"/>
          <p:nvPr>
            <p:ph idx="1" type="body"/>
          </p:nvPr>
        </p:nvSpPr>
        <p:spPr>
          <a:xfrm>
            <a:off x="686114" y="4342763"/>
            <a:ext cx="5485800" cy="4115100"/>
          </a:xfrm>
          <a:prstGeom prst="rect">
            <a:avLst/>
          </a:prstGeom>
          <a:noFill/>
          <a:ln>
            <a:noFill/>
          </a:ln>
        </p:spPr>
        <p:txBody>
          <a:bodyPr anchorCtr="0" anchor="t" bIns="45850" lIns="91700" spcFirstLastPara="1" rIns="91700" wrap="square" tIns="45850">
            <a:noAutofit/>
          </a:bodyPr>
          <a:lstStyle/>
          <a:p>
            <a:pPr indent="0" lvl="0" marL="0" rtl="0" algn="l">
              <a:spcBef>
                <a:spcPts val="0"/>
              </a:spcBef>
              <a:spcAft>
                <a:spcPts val="0"/>
              </a:spcAft>
              <a:buSzPts val="1800"/>
              <a:buNone/>
            </a:pPr>
            <a:r>
              <a:rPr lang="en-GB"/>
              <a:t>When you are in the mobile scenarios, such as walking, running, or driving, you need to pay attention to the environment, looking at the interface might be disruptive or even dangerous.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2118fbf5662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2118fbf5662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2118fbf5662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2118fbf5662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21168dd15a3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21168dd15a3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2118fbf5662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2118fbf5662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1168dd15a3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21168dd15a3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2116bcd2b8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2116bcd2b8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21168dd15a3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21168dd15a3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21168dd15a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21168dd15a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2118fbf5662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2118fbf5662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2118fbf5662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2118fbf5662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121becfa36_0_150:notes"/>
          <p:cNvSpPr txBox="1"/>
          <p:nvPr/>
        </p:nvSpPr>
        <p:spPr>
          <a:xfrm>
            <a:off x="3884316" y="8685526"/>
            <a:ext cx="29721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a:solidFill>
                  <a:srgbClr val="000000"/>
                </a:solidFill>
                <a:latin typeface="Arial"/>
                <a:ea typeface="Arial"/>
                <a:cs typeface="Arial"/>
                <a:sym typeface="Arial"/>
              </a:rPr>
              <a:t>‹#›</a:t>
            </a:fld>
            <a:endParaRPr/>
          </a:p>
        </p:txBody>
      </p:sp>
      <p:sp>
        <p:nvSpPr>
          <p:cNvPr id="155" name="Google Shape;155;g2121becfa36_0_150:notes"/>
          <p:cNvSpPr/>
          <p:nvPr>
            <p:ph idx="2" type="sldImg"/>
          </p:nvPr>
        </p:nvSpPr>
        <p:spPr>
          <a:xfrm>
            <a:off x="422852" y="686118"/>
            <a:ext cx="60123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6" name="Google Shape;156;g2121becfa36_0_150:notes"/>
          <p:cNvSpPr txBox="1"/>
          <p:nvPr>
            <p:ph idx="1" type="body"/>
          </p:nvPr>
        </p:nvSpPr>
        <p:spPr>
          <a:xfrm>
            <a:off x="686114" y="4342763"/>
            <a:ext cx="5485800" cy="411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GB"/>
              <a:t>Here is an IVR style menu. Please pay attention to how long it takes. Well it takes full 20 seconds, and it only has 4 to 5 options. </a:t>
            </a:r>
            <a:endParaRPr/>
          </a:p>
          <a:p>
            <a:pPr indent="0" lvl="0" marL="0" rtl="0" algn="l">
              <a:spcBef>
                <a:spcPts val="0"/>
              </a:spcBef>
              <a:spcAft>
                <a:spcPts val="0"/>
              </a:spcAft>
              <a:buSzPts val="1800"/>
              <a:buNone/>
            </a:pPr>
            <a:r>
              <a:rPr lang="en-GB"/>
              <a:t>It uses an imposed rate of presentation and user can’t scan and compare, so people have to rely on their short-term memory. The presentation rate will often be either too slow (e.g., when information is irrelevant) or too fast (e.g., when information is critical) for the user. No wonder they are called the “Touchtone Hell”. </a:t>
            </a:r>
            <a:endParaRPr/>
          </a:p>
          <a:p>
            <a:pPr indent="0" lvl="0" marL="0" rtl="0" algn="l">
              <a:spcBef>
                <a:spcPts val="0"/>
              </a:spcBef>
              <a:spcAft>
                <a:spcPts val="0"/>
              </a:spcAft>
              <a:buSzPts val="1800"/>
              <a:buNone/>
            </a:pPr>
            <a:r>
              <a:t/>
            </a:r>
            <a:endParaRPr/>
          </a:p>
          <a:p>
            <a:pPr indent="0" lvl="0" marL="0" rtl="0" algn="l">
              <a:spcBef>
                <a:spcPts val="0"/>
              </a:spcBef>
              <a:spcAft>
                <a:spcPts val="0"/>
              </a:spcAft>
              <a:buSzPts val="1800"/>
              <a:buNone/>
            </a:pPr>
            <a:r>
              <a:t/>
            </a:r>
            <a:endParaRPr/>
          </a:p>
          <a:p>
            <a:pPr indent="0" lvl="0" marL="0" rtl="0" algn="l">
              <a:spcBef>
                <a:spcPts val="0"/>
              </a:spcBef>
              <a:spcAft>
                <a:spcPts val="0"/>
              </a:spcAft>
              <a:buSzPts val="1800"/>
              <a:buNone/>
            </a:pPr>
            <a:r>
              <a:rPr lang="en-GB"/>
              <a:t>using audio to convey a list of choices requires users to adapt to an imposed rate of presentation and rely on their short-term memory. The presentation rate will often be either too slow (e.g., when information is irrelevant) or too fast (e.g., when information is critical) for the user. </a:t>
            </a:r>
            <a:endParaRPr/>
          </a:p>
          <a:p>
            <a:pPr indent="0" lvl="0" marL="0" rtl="0" algn="l">
              <a:spcBef>
                <a:spcPts val="0"/>
              </a:spcBef>
              <a:spcAft>
                <a:spcPts val="0"/>
              </a:spcAft>
              <a:buSzPts val="1800"/>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2118fbf5662_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2118fbf5662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2118fbf5662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2118fbf5662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2118fbf5662_1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2118fbf5662_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2118fbf5662_1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2118fbf5662_1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2119719d6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2119719d6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121becfa36_0_162:notes"/>
          <p:cNvSpPr txBox="1"/>
          <p:nvPr/>
        </p:nvSpPr>
        <p:spPr>
          <a:xfrm>
            <a:off x="3884316" y="8685526"/>
            <a:ext cx="2972100" cy="456900"/>
          </a:xfrm>
          <a:prstGeom prst="rect">
            <a:avLst/>
          </a:prstGeom>
          <a:noFill/>
          <a:ln>
            <a:noFill/>
          </a:ln>
        </p:spPr>
        <p:txBody>
          <a:bodyPr anchorCtr="0" anchor="b" bIns="45850" lIns="91700" spcFirstLastPara="1" rIns="91700" wrap="square" tIns="4585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a:solidFill>
                  <a:srgbClr val="000000"/>
                </a:solidFill>
                <a:latin typeface="Calibri"/>
                <a:ea typeface="Calibri"/>
                <a:cs typeface="Calibri"/>
                <a:sym typeface="Calibri"/>
              </a:rPr>
              <a:t>‹#›</a:t>
            </a:fld>
            <a:endParaRPr/>
          </a:p>
        </p:txBody>
      </p:sp>
      <p:sp>
        <p:nvSpPr>
          <p:cNvPr id="168" name="Google Shape;168;g2121becfa36_0_162:notes"/>
          <p:cNvSpPr/>
          <p:nvPr>
            <p:ph idx="2" type="sldImg"/>
          </p:nvPr>
        </p:nvSpPr>
        <p:spPr>
          <a:xfrm>
            <a:off x="424421" y="686118"/>
            <a:ext cx="60123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9" name="Google Shape;169;g2121becfa36_0_162:notes"/>
          <p:cNvSpPr txBox="1"/>
          <p:nvPr>
            <p:ph idx="1" type="body"/>
          </p:nvPr>
        </p:nvSpPr>
        <p:spPr>
          <a:xfrm>
            <a:off x="686114" y="4342763"/>
            <a:ext cx="5485800" cy="4115100"/>
          </a:xfrm>
          <a:prstGeom prst="rect">
            <a:avLst/>
          </a:prstGeom>
          <a:noFill/>
          <a:ln>
            <a:noFill/>
          </a:ln>
        </p:spPr>
        <p:txBody>
          <a:bodyPr anchorCtr="0" anchor="t" bIns="45850" lIns="91700" spcFirstLastPara="1" rIns="91700" wrap="square" tIns="45850">
            <a:noAutofit/>
          </a:bodyPr>
          <a:lstStyle/>
          <a:p>
            <a:pPr indent="0" lvl="0" marL="0" rtl="0" algn="l">
              <a:spcBef>
                <a:spcPts val="0"/>
              </a:spcBef>
              <a:spcAft>
                <a:spcPts val="0"/>
              </a:spcAft>
              <a:buSzPts val="1800"/>
              <a:buNone/>
            </a:pPr>
            <a:r>
              <a:rPr lang="en-GB"/>
              <a:t>earPod uses a round touchpad as it’s input device which can be comfortably hold in hand, and it’s light weight and portable, so it can be used even inside the pocket.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121becfa36_0_171:notes"/>
          <p:cNvSpPr txBox="1"/>
          <p:nvPr/>
        </p:nvSpPr>
        <p:spPr>
          <a:xfrm>
            <a:off x="3884316" y="8685526"/>
            <a:ext cx="29721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a:solidFill>
                  <a:srgbClr val="000000"/>
                </a:solidFill>
                <a:latin typeface="Arial"/>
                <a:ea typeface="Arial"/>
                <a:cs typeface="Arial"/>
                <a:sym typeface="Arial"/>
              </a:rPr>
              <a:t>‹#›</a:t>
            </a:fld>
            <a:endParaRPr/>
          </a:p>
        </p:txBody>
      </p:sp>
      <p:sp>
        <p:nvSpPr>
          <p:cNvPr id="178" name="Google Shape;178;g2121becfa36_0_171:notes"/>
          <p:cNvSpPr/>
          <p:nvPr>
            <p:ph idx="2" type="sldImg"/>
          </p:nvPr>
        </p:nvSpPr>
        <p:spPr>
          <a:xfrm>
            <a:off x="422852" y="686118"/>
            <a:ext cx="60123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9" name="Google Shape;179;g2121becfa36_0_171:notes"/>
          <p:cNvSpPr txBox="1"/>
          <p:nvPr>
            <p:ph idx="1" type="body"/>
          </p:nvPr>
        </p:nvSpPr>
        <p:spPr>
          <a:xfrm>
            <a:off x="686114" y="4342763"/>
            <a:ext cx="5485800" cy="411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GB"/>
              <a:t>This area is divided into two zones. The outer zone is the dial which can be divided into many subsections, and each subsection will be mapped to particular menu item. The inner disc is reserved for specific functions such as canceling a selection. According to the previous studies in various marking menu settings. Commonly, we can divide the outer disk or the dial into 4, 8, or 12 subsections to allow best performance, which is the breadth of a menu.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121becfa36_0_178:notes"/>
          <p:cNvSpPr txBox="1"/>
          <p:nvPr/>
        </p:nvSpPr>
        <p:spPr>
          <a:xfrm>
            <a:off x="3884316" y="8685526"/>
            <a:ext cx="29721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a:solidFill>
                  <a:srgbClr val="000000"/>
                </a:solidFill>
                <a:latin typeface="Arial"/>
                <a:ea typeface="Arial"/>
                <a:cs typeface="Arial"/>
                <a:sym typeface="Arial"/>
              </a:rPr>
              <a:t>‹#›</a:t>
            </a:fld>
            <a:endParaRPr/>
          </a:p>
        </p:txBody>
      </p:sp>
      <p:sp>
        <p:nvSpPr>
          <p:cNvPr id="186" name="Google Shape;186;g2121becfa36_0_178:notes"/>
          <p:cNvSpPr/>
          <p:nvPr>
            <p:ph idx="2" type="sldImg"/>
          </p:nvPr>
        </p:nvSpPr>
        <p:spPr>
          <a:xfrm>
            <a:off x="422852" y="686118"/>
            <a:ext cx="60123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7" name="Google Shape;187;g2121becfa36_0_178:notes"/>
          <p:cNvSpPr txBox="1"/>
          <p:nvPr>
            <p:ph idx="1" type="body"/>
          </p:nvPr>
        </p:nvSpPr>
        <p:spPr>
          <a:xfrm>
            <a:off x="686114" y="4342763"/>
            <a:ext cx="5485800" cy="411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GB"/>
              <a:t>User can explore the items by gliding the thumb along the raised edge of the circular cutout. As user’s thumb moves into a section, a spatialized audio message will be played, for example, if the user’s thumb is on the right-most item, the audio message will be played as if the sound comes from the right side. When the finger moves from one section to the other, a non-speech clicking sound will be played to indicate boundary crossing. User can keep browsing as long as the finger stay in contact the touchpad, and once they found the item, release the thumb will select it.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121becfa36_0_227:notes"/>
          <p:cNvSpPr txBox="1"/>
          <p:nvPr/>
        </p:nvSpPr>
        <p:spPr>
          <a:xfrm>
            <a:off x="3884316" y="8685526"/>
            <a:ext cx="29721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a:solidFill>
                  <a:srgbClr val="000000"/>
                </a:solidFill>
                <a:latin typeface="Arial"/>
                <a:ea typeface="Arial"/>
                <a:cs typeface="Arial"/>
                <a:sym typeface="Arial"/>
              </a:rPr>
              <a:t>‹#›</a:t>
            </a:fld>
            <a:endParaRPr/>
          </a:p>
        </p:txBody>
      </p:sp>
      <p:sp>
        <p:nvSpPr>
          <p:cNvPr id="195" name="Google Shape;195;g2121becfa36_0_227:notes"/>
          <p:cNvSpPr/>
          <p:nvPr>
            <p:ph idx="2" type="sldImg"/>
          </p:nvPr>
        </p:nvSpPr>
        <p:spPr>
          <a:xfrm>
            <a:off x="422852" y="686118"/>
            <a:ext cx="60123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6" name="Google Shape;196;g2121becfa36_0_227:notes"/>
          <p:cNvSpPr txBox="1"/>
          <p:nvPr>
            <p:ph idx="1" type="body"/>
          </p:nvPr>
        </p:nvSpPr>
        <p:spPr>
          <a:xfrm>
            <a:off x="686114" y="4342763"/>
            <a:ext cx="5485800" cy="411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GB"/>
              <a:t>Now we have an overview of the system, let me tell you the story behind its design. The technique seems to be fairly simple, but it actually takes a lot of efforts. I had the idea on eyes-free menu selection about 4  years ago, and it’s not until last year, we finally found a solution we felt pretty good about and build the earPod prototype. To understand the difficult behind earPod design, let’s look at a somewhat similar technique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121becfa36_0_193:notes"/>
          <p:cNvSpPr txBox="1"/>
          <p:nvPr/>
        </p:nvSpPr>
        <p:spPr>
          <a:xfrm>
            <a:off x="3884316" y="8685526"/>
            <a:ext cx="29721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a:solidFill>
                  <a:srgbClr val="000000"/>
                </a:solidFill>
                <a:latin typeface="Arial"/>
                <a:ea typeface="Arial"/>
                <a:cs typeface="Arial"/>
                <a:sym typeface="Arial"/>
              </a:rPr>
              <a:t>‹#›</a:t>
            </a:fld>
            <a:endParaRPr/>
          </a:p>
        </p:txBody>
      </p:sp>
      <p:sp>
        <p:nvSpPr>
          <p:cNvPr id="203" name="Google Shape;203;g2121becfa36_0_193:notes"/>
          <p:cNvSpPr/>
          <p:nvPr>
            <p:ph idx="2" type="sldImg"/>
          </p:nvPr>
        </p:nvSpPr>
        <p:spPr>
          <a:xfrm>
            <a:off x="422852" y="686118"/>
            <a:ext cx="60123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4" name="Google Shape;204;g2121becfa36_0_193:notes"/>
          <p:cNvSpPr txBox="1"/>
          <p:nvPr>
            <p:ph idx="1" type="body"/>
          </p:nvPr>
        </p:nvSpPr>
        <p:spPr>
          <a:xfrm>
            <a:off x="686114" y="4342763"/>
            <a:ext cx="5485800" cy="411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GB"/>
              <a:t>As the user is getting more familiar with the menu structure, they can browse faster, and the audio messages will be slightly cut off, but there is still enough information for the user to determine if the item is the desirable one or not.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121becfa36_0_207:notes"/>
          <p:cNvSpPr txBox="1"/>
          <p:nvPr/>
        </p:nvSpPr>
        <p:spPr>
          <a:xfrm>
            <a:off x="3884316" y="8685526"/>
            <a:ext cx="29721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a:solidFill>
                  <a:srgbClr val="000000"/>
                </a:solidFill>
                <a:latin typeface="Arial"/>
                <a:ea typeface="Arial"/>
                <a:cs typeface="Arial"/>
                <a:sym typeface="Arial"/>
              </a:rPr>
              <a:t>‹#›</a:t>
            </a:fld>
            <a:endParaRPr/>
          </a:p>
        </p:txBody>
      </p:sp>
      <p:sp>
        <p:nvSpPr>
          <p:cNvPr id="211" name="Google Shape;211;g2121becfa36_0_207:notes"/>
          <p:cNvSpPr/>
          <p:nvPr>
            <p:ph idx="2" type="sldImg"/>
          </p:nvPr>
        </p:nvSpPr>
        <p:spPr>
          <a:xfrm>
            <a:off x="422852" y="686118"/>
            <a:ext cx="60123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2" name="Google Shape;212;g2121becfa36_0_207:notes"/>
          <p:cNvSpPr txBox="1"/>
          <p:nvPr>
            <p:ph idx="1" type="body"/>
          </p:nvPr>
        </p:nvSpPr>
        <p:spPr>
          <a:xfrm>
            <a:off x="686114" y="4342763"/>
            <a:ext cx="5485800" cy="411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GB"/>
              <a:t>As the user becoming more familiar with the system, even a very short audio cue will provide enough information for them to keep or discard the item, and the browsing can be very fast. If the user wants to cancel the selection, they can drag the finger into the middle circle, and release from there will cancel the selection.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121becfa36_0_220:notes"/>
          <p:cNvSpPr txBox="1"/>
          <p:nvPr/>
        </p:nvSpPr>
        <p:spPr>
          <a:xfrm>
            <a:off x="3884316" y="8685526"/>
            <a:ext cx="29721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a:solidFill>
                  <a:srgbClr val="000000"/>
                </a:solidFill>
                <a:latin typeface="Arial"/>
                <a:ea typeface="Arial"/>
                <a:cs typeface="Arial"/>
                <a:sym typeface="Arial"/>
              </a:rPr>
              <a:t>‹#›</a:t>
            </a:fld>
            <a:endParaRPr/>
          </a:p>
        </p:txBody>
      </p:sp>
      <p:sp>
        <p:nvSpPr>
          <p:cNvPr id="219" name="Google Shape;219;g2121becfa36_0_220:notes"/>
          <p:cNvSpPr/>
          <p:nvPr>
            <p:ph idx="2" type="sldImg"/>
          </p:nvPr>
        </p:nvSpPr>
        <p:spPr>
          <a:xfrm>
            <a:off x="422852" y="686118"/>
            <a:ext cx="60123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0" name="Google Shape;220;g2121becfa36_0_220:notes"/>
          <p:cNvSpPr txBox="1"/>
          <p:nvPr>
            <p:ph idx="1" type="body"/>
          </p:nvPr>
        </p:nvSpPr>
        <p:spPr>
          <a:xfrm>
            <a:off x="686114" y="4342763"/>
            <a:ext cx="5485800" cy="411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GB"/>
              <a:t>Finally, once the user becomes very familiar with the menu layout and remember the physical location of a particular item, they can select it just like pressing a button.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121becfa36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121becfa36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121becfa3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121becfa3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121becfa3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121becfa3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121becfa3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121becfa3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Talk about the scientific method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121becfa3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121becfa3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121becfa3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121becfa3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121becfa3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121becfa3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121becfa3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121becfa3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131ec61ef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131ec61ef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131ec61ef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131ec61ef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121becfa3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121becfa3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121becfa36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121becfa36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131ec61e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131ec61e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121becfa3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121becfa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131ec61ef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131ec61ef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f5c1a26be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f5c1a26be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131ec61ef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131ec61ef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f5c1a26be0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f5c1a26be0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121becfa36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121becfa36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121becfa36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121becfa3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f5c1a26be0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f5c1a26be0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f5c1a26be0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f5c1a26be0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131ec61ef1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131ec61ef1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f5c1a26be0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f5c1a26be0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f5c1a26be0_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f5c1a26be0_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1168dd15a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1168dd15a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Instructions and Procedures are crucial to the real conduction of experiments.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117b2341e7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117b2341e7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117b2341e7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117b2341e7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117b2341e7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117b2341e7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117b2341e7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117b2341e7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117b2341e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117b2341e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117b2341e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117b2341e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121c11a621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121c11a621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131ec61ef1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131ec61ef1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121c11a621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121c11a62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121c11a621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121c11a621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117b2341e7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117b2341e7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117b2341e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117b2341e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Instructions and Procedures are crucial to the real conduction of experiments.</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117b2341e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117b2341e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117b2341e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117b2341e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1c84637e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1c84637e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76d8f217f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76d8f217f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76d8f217f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76d8f217f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117b2341e7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117b2341e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b61bcbfdb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b61bcbfdb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117b2341e7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117b2341e7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76d8f217f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76d8f217f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117b2341e7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117b2341e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117b2341e7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117b2341e7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117b2341e7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117b2341e7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117b2341e7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2117b2341e7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117b2341e7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117b2341e7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117b2341e7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117b2341e7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117b2341e7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117b2341e7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117b2341e7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117b2341e7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121becfa36_0_101:notes"/>
          <p:cNvSpPr txBox="1"/>
          <p:nvPr>
            <p:ph idx="1" type="body"/>
          </p:nvPr>
        </p:nvSpPr>
        <p:spPr>
          <a:xfrm>
            <a:off x="686114" y="4342763"/>
            <a:ext cx="5485800" cy="411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g2121becfa36_0_101:notes"/>
          <p:cNvSpPr/>
          <p:nvPr>
            <p:ph idx="2" type="sldImg"/>
          </p:nvPr>
        </p:nvSpPr>
        <p:spPr>
          <a:xfrm>
            <a:off x="422852" y="686118"/>
            <a:ext cx="601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117b2341e7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117b2341e7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117b2341e7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117b2341e7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121c11a621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121c11a62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117b2341e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117b2341e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rPr lang="en-GB" sz="1800">
                <a:solidFill>
                  <a:schemeClr val="dk1"/>
                </a:solidFill>
              </a:rPr>
              <a:t>This part needs a bit of introduction. </a:t>
            </a:r>
            <a:endParaRPr sz="1800">
              <a:solidFill>
                <a:schemeClr val="dk1"/>
              </a:solidFill>
            </a:endParaRPr>
          </a:p>
          <a:p>
            <a:pPr indent="0" lvl="0" marL="0" rtl="0" algn="l">
              <a:spcBef>
                <a:spcPts val="0"/>
              </a:spcBef>
              <a:spcAft>
                <a:spcPts val="0"/>
              </a:spcAft>
              <a:buClr>
                <a:schemeClr val="dk1"/>
              </a:buClr>
              <a:buSzPts val="1800"/>
              <a:buFont typeface="Arial"/>
              <a:buNone/>
            </a:pPr>
            <a:r>
              <a:t/>
            </a:r>
            <a:endParaRPr sz="1800">
              <a:solidFill>
                <a:schemeClr val="dk1"/>
              </a:solidFill>
            </a:endParaRPr>
          </a:p>
          <a:p>
            <a:pPr indent="0" lvl="0" marL="0" rtl="0" algn="l">
              <a:spcBef>
                <a:spcPts val="0"/>
              </a:spcBef>
              <a:spcAft>
                <a:spcPts val="0"/>
              </a:spcAft>
              <a:buClr>
                <a:schemeClr val="dk1"/>
              </a:buClr>
              <a:buSzPts val="1800"/>
              <a:buFont typeface="Arial"/>
              <a:buNone/>
            </a:pPr>
            <a:r>
              <a:rPr lang="en-GB" sz="1800">
                <a:solidFill>
                  <a:schemeClr val="dk1"/>
                </a:solidFill>
              </a:rPr>
              <a:t>Use fully counter-balancing when it is possible. However, most of the time, Latin-square will be sufficient. </a:t>
            </a:r>
            <a:endParaRPr sz="1800">
              <a:solidFill>
                <a:schemeClr val="dk1"/>
              </a:solidFill>
            </a:endParaRPr>
          </a:p>
          <a:p>
            <a:pPr indent="0" lvl="0" marL="0" rtl="0" algn="l">
              <a:spcBef>
                <a:spcPts val="0"/>
              </a:spcBef>
              <a:spcAft>
                <a:spcPts val="0"/>
              </a:spcAft>
              <a:buClr>
                <a:schemeClr val="dk1"/>
              </a:buClr>
              <a:buSzPts val="1800"/>
              <a:buFont typeface="Arial"/>
              <a:buNone/>
            </a:pPr>
            <a:r>
              <a:t/>
            </a:r>
            <a:endParaRPr sz="1800">
              <a:solidFill>
                <a:schemeClr val="dk1"/>
              </a:solidFill>
            </a:endParaRPr>
          </a:p>
          <a:p>
            <a:pPr indent="0" lvl="0" marL="0" rtl="0" algn="l">
              <a:spcBef>
                <a:spcPts val="0"/>
              </a:spcBef>
              <a:spcAft>
                <a:spcPts val="0"/>
              </a:spcAft>
              <a:buClr>
                <a:schemeClr val="dk1"/>
              </a:buClr>
              <a:buSzPts val="1800"/>
              <a:buFont typeface="Arial"/>
              <a:buNone/>
            </a:pPr>
            <a:r>
              <a:rPr lang="en-GB" sz="1800">
                <a:solidFill>
                  <a:schemeClr val="dk1"/>
                </a:solidFill>
              </a:rPr>
              <a:t>No counter-balancing can be used if we are not interested in knowing the absolute relationship between the different levels of an independent variable, but we are more interested to see if the results of another IV can be generalized to the different levels, and found out the rough trend in relationship with the primary IV. </a:t>
            </a:r>
            <a:endParaRPr sz="1800">
              <a:solidFill>
                <a:schemeClr val="dk1"/>
              </a:solidFill>
            </a:endParaRPr>
          </a:p>
          <a:p>
            <a:pPr indent="0" lvl="0" marL="0" rtl="0" algn="l">
              <a:spcBef>
                <a:spcPts val="0"/>
              </a:spcBef>
              <a:spcAft>
                <a:spcPts val="0"/>
              </a:spcAft>
              <a:buClr>
                <a:schemeClr val="dk1"/>
              </a:buClr>
              <a:buSzPts val="1800"/>
              <a:buFont typeface="Arial"/>
              <a:buNone/>
            </a:pPr>
            <a:r>
              <a:t/>
            </a:r>
            <a:endParaRPr sz="1800">
              <a:solidFill>
                <a:schemeClr val="dk1"/>
              </a:solidFill>
            </a:endParaRPr>
          </a:p>
          <a:p>
            <a:pPr indent="0" lvl="0" marL="0" rtl="0" algn="l">
              <a:spcBef>
                <a:spcPts val="0"/>
              </a:spcBef>
              <a:spcAft>
                <a:spcPts val="0"/>
              </a:spcAft>
              <a:buClr>
                <a:schemeClr val="dk1"/>
              </a:buClr>
              <a:buSzPts val="1800"/>
              <a:buFont typeface="Arial"/>
              <a:buNone/>
            </a:pPr>
            <a:r>
              <a:rPr lang="en-GB" sz="1800">
                <a:solidFill>
                  <a:schemeClr val="dk1"/>
                </a:solidFill>
              </a:rPr>
              <a:t>Remember to provide an example here. </a:t>
            </a:r>
            <a:endParaRPr sz="18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117b2341e7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2117b2341e7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rPr>
              <a:t>This part needs a bit of introduction.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GB" sz="1800">
                <a:solidFill>
                  <a:schemeClr val="dk1"/>
                </a:solidFill>
              </a:rPr>
              <a:t>Use fully counter-balancing when it is possible. However, most of the time, Latin-square will be sufficient.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GB" sz="1800">
                <a:solidFill>
                  <a:schemeClr val="dk1"/>
                </a:solidFill>
              </a:rPr>
              <a:t>No counter-balancing can be used if we are not interested in knowing the absolute relationship between the different levels of an independent variable, but we are more interested to see if the results of another IV can be generalized to the different levels, and found out the rough trend in relationship with the primary IV.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GB" sz="1800">
                <a:solidFill>
                  <a:schemeClr val="dk1"/>
                </a:solidFill>
              </a:rPr>
              <a:t>Remember to provide an example here. </a:t>
            </a:r>
            <a:endParaRPr sz="18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117b2341e7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2117b2341e7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rPr>
              <a:t>This part needs a bit of introduction.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GB" sz="1800">
                <a:solidFill>
                  <a:schemeClr val="dk1"/>
                </a:solidFill>
              </a:rPr>
              <a:t>Use fully counter-balancing when it is possible. However, most of the time, Latin-square will be sufficient.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GB" sz="1800">
                <a:solidFill>
                  <a:schemeClr val="dk1"/>
                </a:solidFill>
              </a:rPr>
              <a:t>No counter-balancing can be used if we are not interested in knowing the absolute relationship between the different levels of an independent variable, but we are more interested to see if the results of another IV can be generalized to the different levels, and found out the rough trend in relationship with the primary IV.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GB" sz="1800">
                <a:solidFill>
                  <a:schemeClr val="dk1"/>
                </a:solidFill>
              </a:rPr>
              <a:t>Remember to provide an example here. </a:t>
            </a:r>
            <a:endParaRPr sz="18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117b2341e7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2117b2341e7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rPr>
              <a:t>This part needs a bit of introduction.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GB" sz="1800">
                <a:solidFill>
                  <a:schemeClr val="dk1"/>
                </a:solidFill>
              </a:rPr>
              <a:t>Use fully counter-balancing when it is possible. However, most of the time, Latin-square will be sufficient.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GB" sz="1800">
                <a:solidFill>
                  <a:schemeClr val="dk1"/>
                </a:solidFill>
              </a:rPr>
              <a:t>No counter-balancing can be used if we are not interested in knowing the absolute relationship between the different levels of an independent variable, but we are more interested to see if the results of another IV can be generalized to the different levels, and found out the rough trend in relationship with the primary IV.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GB" sz="1800">
                <a:solidFill>
                  <a:schemeClr val="dk1"/>
                </a:solidFill>
              </a:rPr>
              <a:t>Remember to provide an example here. </a:t>
            </a:r>
            <a:endParaRPr sz="18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117b2341e7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2117b2341e7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rPr>
              <a:t>This part needs a bit of introduction.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GB" sz="1800">
                <a:solidFill>
                  <a:schemeClr val="dk1"/>
                </a:solidFill>
              </a:rPr>
              <a:t>Use fully counter-balancing when it is possible. However, most of the time, Latin-square will be sufficient.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GB" sz="1800">
                <a:solidFill>
                  <a:schemeClr val="dk1"/>
                </a:solidFill>
              </a:rPr>
              <a:t>No counter-balancing can be used if we are not interested in knowing the absolute relationship between the different levels of an independent variable, but we are more interested to see if the results of another IV can be generalized to the different levels, and found out the rough trend in relationship with the primary IV.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GB" sz="1800">
                <a:solidFill>
                  <a:schemeClr val="dk1"/>
                </a:solidFill>
              </a:rPr>
              <a:t>Remember to provide an example here. </a:t>
            </a:r>
            <a:endParaRPr sz="18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117b2341e7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117b2341e7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121c11a62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2121c11a62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121becfa36_0_109:notes"/>
          <p:cNvSpPr txBox="1"/>
          <p:nvPr/>
        </p:nvSpPr>
        <p:spPr>
          <a:xfrm>
            <a:off x="3884316" y="8685526"/>
            <a:ext cx="2972100" cy="456900"/>
          </a:xfrm>
          <a:prstGeom prst="rect">
            <a:avLst/>
          </a:prstGeom>
          <a:noFill/>
          <a:ln>
            <a:noFill/>
          </a:ln>
        </p:spPr>
        <p:txBody>
          <a:bodyPr anchorCtr="0" anchor="b" bIns="45850" lIns="91700" spcFirstLastPara="1" rIns="91700" wrap="square" tIns="4585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a:solidFill>
                  <a:srgbClr val="000000"/>
                </a:solidFill>
                <a:latin typeface="Calibri"/>
                <a:ea typeface="Calibri"/>
                <a:cs typeface="Calibri"/>
                <a:sym typeface="Calibri"/>
              </a:rPr>
              <a:t>‹#›</a:t>
            </a:fld>
            <a:endParaRPr/>
          </a:p>
        </p:txBody>
      </p:sp>
      <p:sp>
        <p:nvSpPr>
          <p:cNvPr id="110" name="Google Shape;110;g2121becfa36_0_109:notes"/>
          <p:cNvSpPr/>
          <p:nvPr>
            <p:ph idx="2" type="sldImg"/>
          </p:nvPr>
        </p:nvSpPr>
        <p:spPr>
          <a:xfrm>
            <a:off x="424421" y="686118"/>
            <a:ext cx="60123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1" name="Google Shape;111;g2121becfa36_0_109:notes"/>
          <p:cNvSpPr txBox="1"/>
          <p:nvPr>
            <p:ph idx="1" type="body"/>
          </p:nvPr>
        </p:nvSpPr>
        <p:spPr>
          <a:xfrm>
            <a:off x="686114" y="4342763"/>
            <a:ext cx="5485800" cy="4115100"/>
          </a:xfrm>
          <a:prstGeom prst="rect">
            <a:avLst/>
          </a:prstGeom>
          <a:noFill/>
          <a:ln>
            <a:noFill/>
          </a:ln>
        </p:spPr>
        <p:txBody>
          <a:bodyPr anchorCtr="0" anchor="t" bIns="45850" lIns="91700" spcFirstLastPara="1" rIns="91700" wrap="square" tIns="45850">
            <a:noAutofit/>
          </a:bodyPr>
          <a:lstStyle/>
          <a:p>
            <a:pPr indent="0" lvl="0" marL="0" rtl="0" algn="l">
              <a:spcBef>
                <a:spcPts val="0"/>
              </a:spcBef>
              <a:spcAft>
                <a:spcPts val="0"/>
              </a:spcAft>
              <a:buSzPts val="1800"/>
              <a:buNone/>
            </a:pPr>
            <a:r>
              <a:rPr lang="en-GB"/>
              <a:t>Most of these mobile devices allow the users to use its rich features through a hierarchical menu</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121c11a62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2121c11a62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117b2341e7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2117b2341e7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121c11a621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2121c11a62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2117b2341e7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2117b2341e7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121c11a621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2121c11a62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121c11a62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121c11a62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117b2341e7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2117b2341e7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2117b2341e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2117b2341e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117b2341e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2117b2341e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121c11a621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2121c11a621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121becfa36_0_125:notes"/>
          <p:cNvSpPr txBox="1"/>
          <p:nvPr/>
        </p:nvSpPr>
        <p:spPr>
          <a:xfrm>
            <a:off x="3884316" y="8685526"/>
            <a:ext cx="2972100" cy="456900"/>
          </a:xfrm>
          <a:prstGeom prst="rect">
            <a:avLst/>
          </a:prstGeom>
          <a:noFill/>
          <a:ln>
            <a:noFill/>
          </a:ln>
        </p:spPr>
        <p:txBody>
          <a:bodyPr anchorCtr="0" anchor="b" bIns="45850" lIns="91700" spcFirstLastPara="1" rIns="91700" wrap="square" tIns="4585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a:solidFill>
                  <a:srgbClr val="000000"/>
                </a:solidFill>
                <a:latin typeface="Calibri"/>
                <a:ea typeface="Calibri"/>
                <a:cs typeface="Calibri"/>
                <a:sym typeface="Calibri"/>
              </a:rPr>
              <a:t>‹#›</a:t>
            </a:fld>
            <a:endParaRPr/>
          </a:p>
        </p:txBody>
      </p:sp>
      <p:sp>
        <p:nvSpPr>
          <p:cNvPr id="127" name="Google Shape;127;g2121becfa36_0_125:notes"/>
          <p:cNvSpPr/>
          <p:nvPr>
            <p:ph idx="2" type="sldImg"/>
          </p:nvPr>
        </p:nvSpPr>
        <p:spPr>
          <a:xfrm>
            <a:off x="424421" y="686118"/>
            <a:ext cx="60123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8" name="Google Shape;128;g2121becfa36_0_125:notes"/>
          <p:cNvSpPr txBox="1"/>
          <p:nvPr>
            <p:ph idx="1" type="body"/>
          </p:nvPr>
        </p:nvSpPr>
        <p:spPr>
          <a:xfrm>
            <a:off x="686114" y="4342763"/>
            <a:ext cx="5485800" cy="4115100"/>
          </a:xfrm>
          <a:prstGeom prst="rect">
            <a:avLst/>
          </a:prstGeom>
          <a:noFill/>
          <a:ln>
            <a:noFill/>
          </a:ln>
        </p:spPr>
        <p:txBody>
          <a:bodyPr anchorCtr="0" anchor="t" bIns="45850" lIns="91700" spcFirstLastPara="1" rIns="91700" wrap="square" tIns="45850">
            <a:noAutofit/>
          </a:bodyPr>
          <a:lstStyle/>
          <a:p>
            <a:pPr indent="0" lvl="0" marL="0" rtl="0" algn="l">
              <a:spcBef>
                <a:spcPts val="0"/>
              </a:spcBef>
              <a:spcAft>
                <a:spcPts val="0"/>
              </a:spcAft>
              <a:buSzPts val="1800"/>
              <a:buNone/>
            </a:pPr>
            <a:r>
              <a:rPr lang="en-GB"/>
              <a:t>However, almost all of them requires visual attention to operate. In mobile scenarios, visual attention or feedback is not always desirable or feasible due to a number of reasons.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2117b2341e7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2117b2341e7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117b2341e7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117b2341e7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117b2341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117b2341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Instructions and Procedures are crucial to the real conduction of experiments.</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21168dd15a3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21168dd15a3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21168dd15a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21168dd15a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1168dd15a3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1168dd15a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2116bccbd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2116bccbd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118fbf5662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2118fbf5662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Ideal/Practical Randomisation -&gt; Their difference</a:t>
            </a:r>
            <a:endParaRPr b="1"/>
          </a:p>
          <a:p>
            <a:pPr indent="0" lvl="0" marL="0" rtl="0" algn="l">
              <a:spcBef>
                <a:spcPts val="0"/>
              </a:spcBef>
              <a:spcAft>
                <a:spcPts val="0"/>
              </a:spcAft>
              <a:buNone/>
            </a:pPr>
            <a:r>
              <a:rPr lang="en-GB"/>
              <a:t>E.g. Univ Students from diff backgrounds</a:t>
            </a:r>
            <a:endParaRPr/>
          </a:p>
          <a:p>
            <a:pPr indent="0" lvl="0" marL="0" rtl="0" algn="l">
              <a:spcBef>
                <a:spcPts val="0"/>
              </a:spcBef>
              <a:spcAft>
                <a:spcPts val="0"/>
              </a:spcAft>
              <a:buNone/>
            </a:pPr>
            <a:r>
              <a:rPr lang="en-GB"/>
              <a:t>Depends on problem (text entry… for university some ok but others not necessary…);</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2118fbf5662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2118fbf5662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21168dd15a3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21168dd15a3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6375"/>
            <a:ext cx="8229600" cy="593700"/>
          </a:xfrm>
          <a:prstGeom prst="rect">
            <a:avLst/>
          </a:prstGeom>
          <a:noFill/>
          <a:ln>
            <a:noFill/>
          </a:ln>
        </p:spPr>
        <p:txBody>
          <a:bodyPr anchorCtr="0" anchor="ctr" bIns="41900" lIns="83775" spcFirstLastPara="1" rIns="83775" wrap="square" tIns="41900">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2" name="Google Shape;52;p13"/>
          <p:cNvSpPr txBox="1"/>
          <p:nvPr>
            <p:ph idx="1" type="body"/>
          </p:nvPr>
        </p:nvSpPr>
        <p:spPr>
          <a:xfrm>
            <a:off x="457200" y="914400"/>
            <a:ext cx="4064100" cy="3680700"/>
          </a:xfrm>
          <a:prstGeom prst="rect">
            <a:avLst/>
          </a:prstGeom>
          <a:noFill/>
          <a:ln>
            <a:noFill/>
          </a:ln>
        </p:spPr>
        <p:txBody>
          <a:bodyPr anchorCtr="0" anchor="t" bIns="41900" lIns="83775" spcFirstLastPara="1" rIns="83775" wrap="square" tIns="41900">
            <a:noAutofit/>
          </a:bodyPr>
          <a:lstStyle>
            <a:lvl1pPr indent="-336550" lvl="0" marL="457200" rtl="0" algn="l">
              <a:lnSpc>
                <a:spcPct val="80000"/>
              </a:lnSpc>
              <a:spcBef>
                <a:spcPts val="300"/>
              </a:spcBef>
              <a:spcAft>
                <a:spcPts val="0"/>
              </a:spcAft>
              <a:buClr>
                <a:schemeClr val="dk1"/>
              </a:buClr>
              <a:buSzPts val="1700"/>
              <a:buFont typeface="Gill Sans"/>
              <a:buChar char="●"/>
              <a:defRPr sz="1700"/>
            </a:lvl1pPr>
            <a:lvl2pPr indent="-323850" lvl="1" marL="914400" rtl="0" algn="l">
              <a:lnSpc>
                <a:spcPct val="80000"/>
              </a:lnSpc>
              <a:spcBef>
                <a:spcPts val="300"/>
              </a:spcBef>
              <a:spcAft>
                <a:spcPts val="0"/>
              </a:spcAft>
              <a:buClr>
                <a:schemeClr val="dk1"/>
              </a:buClr>
              <a:buSzPts val="1500"/>
              <a:buFont typeface="Gill Sans"/>
              <a:buChar char="○"/>
              <a:defRPr sz="1500"/>
            </a:lvl2pPr>
            <a:lvl3pPr indent="-304800" lvl="2" marL="1371600" rtl="0" algn="l">
              <a:lnSpc>
                <a:spcPct val="80000"/>
              </a:lnSpc>
              <a:spcBef>
                <a:spcPts val="200"/>
              </a:spcBef>
              <a:spcAft>
                <a:spcPts val="0"/>
              </a:spcAft>
              <a:buClr>
                <a:schemeClr val="dk1"/>
              </a:buClr>
              <a:buSzPts val="1200"/>
              <a:buFont typeface="Gill Sans"/>
              <a:buChar char="■"/>
              <a:defRPr sz="1200"/>
            </a:lvl3pPr>
            <a:lvl4pPr indent="-298450" lvl="3" marL="1828800" rtl="0" algn="l">
              <a:lnSpc>
                <a:spcPct val="80000"/>
              </a:lnSpc>
              <a:spcBef>
                <a:spcPts val="200"/>
              </a:spcBef>
              <a:spcAft>
                <a:spcPts val="0"/>
              </a:spcAft>
              <a:buClr>
                <a:schemeClr val="dk1"/>
              </a:buClr>
              <a:buSzPts val="1100"/>
              <a:buFont typeface="Gill Sans"/>
              <a:buChar char="●"/>
              <a:defRPr sz="1100"/>
            </a:lvl4pPr>
            <a:lvl5pPr indent="-298450" lvl="4" marL="2286000" rtl="0" algn="l">
              <a:lnSpc>
                <a:spcPct val="80000"/>
              </a:lnSpc>
              <a:spcBef>
                <a:spcPts val="200"/>
              </a:spcBef>
              <a:spcAft>
                <a:spcPts val="0"/>
              </a:spcAft>
              <a:buClr>
                <a:schemeClr val="dk1"/>
              </a:buClr>
              <a:buSzPts val="1100"/>
              <a:buFont typeface="Gill Sans"/>
              <a:buChar char="○"/>
              <a:defRPr sz="1100"/>
            </a:lvl5pPr>
            <a:lvl6pPr indent="-298450" lvl="5" marL="2743200" rtl="0" algn="l">
              <a:lnSpc>
                <a:spcPct val="80000"/>
              </a:lnSpc>
              <a:spcBef>
                <a:spcPts val="200"/>
              </a:spcBef>
              <a:spcAft>
                <a:spcPts val="0"/>
              </a:spcAft>
              <a:buClr>
                <a:schemeClr val="dk1"/>
              </a:buClr>
              <a:buSzPts val="1100"/>
              <a:buFont typeface="Gill Sans"/>
              <a:buChar char="■"/>
              <a:defRPr sz="1100"/>
            </a:lvl6pPr>
            <a:lvl7pPr indent="-298450" lvl="6" marL="3200400" rtl="0" algn="l">
              <a:lnSpc>
                <a:spcPct val="80000"/>
              </a:lnSpc>
              <a:spcBef>
                <a:spcPts val="200"/>
              </a:spcBef>
              <a:spcAft>
                <a:spcPts val="0"/>
              </a:spcAft>
              <a:buClr>
                <a:schemeClr val="dk1"/>
              </a:buClr>
              <a:buSzPts val="1100"/>
              <a:buFont typeface="Gill Sans"/>
              <a:buChar char="●"/>
              <a:defRPr sz="1100"/>
            </a:lvl7pPr>
            <a:lvl8pPr indent="-298450" lvl="7" marL="3657600" rtl="0" algn="l">
              <a:lnSpc>
                <a:spcPct val="80000"/>
              </a:lnSpc>
              <a:spcBef>
                <a:spcPts val="200"/>
              </a:spcBef>
              <a:spcAft>
                <a:spcPts val="0"/>
              </a:spcAft>
              <a:buClr>
                <a:schemeClr val="dk1"/>
              </a:buClr>
              <a:buSzPts val="1100"/>
              <a:buFont typeface="Gill Sans"/>
              <a:buChar char="○"/>
              <a:defRPr sz="1100"/>
            </a:lvl8pPr>
            <a:lvl9pPr indent="-298450" lvl="8" marL="4114800" rtl="0" algn="l">
              <a:lnSpc>
                <a:spcPct val="80000"/>
              </a:lnSpc>
              <a:spcBef>
                <a:spcPts val="200"/>
              </a:spcBef>
              <a:spcAft>
                <a:spcPts val="0"/>
              </a:spcAft>
              <a:buClr>
                <a:schemeClr val="dk1"/>
              </a:buClr>
              <a:buSzPts val="1100"/>
              <a:buFont typeface="Gill Sans"/>
              <a:buChar char="■"/>
              <a:defRPr sz="1100"/>
            </a:lvl9pPr>
          </a:lstStyle>
          <a:p/>
        </p:txBody>
      </p:sp>
      <p:sp>
        <p:nvSpPr>
          <p:cNvPr id="53" name="Google Shape;53;p13"/>
          <p:cNvSpPr txBox="1"/>
          <p:nvPr>
            <p:ph idx="2" type="body"/>
          </p:nvPr>
        </p:nvSpPr>
        <p:spPr>
          <a:xfrm>
            <a:off x="4622800" y="914400"/>
            <a:ext cx="4064100" cy="3680700"/>
          </a:xfrm>
          <a:prstGeom prst="rect">
            <a:avLst/>
          </a:prstGeom>
          <a:noFill/>
          <a:ln>
            <a:noFill/>
          </a:ln>
        </p:spPr>
        <p:txBody>
          <a:bodyPr anchorCtr="0" anchor="t" bIns="41900" lIns="83775" spcFirstLastPara="1" rIns="83775" wrap="square" tIns="41900">
            <a:noAutofit/>
          </a:bodyPr>
          <a:lstStyle>
            <a:lvl1pPr indent="-336550" lvl="0" marL="457200" rtl="0" algn="l">
              <a:lnSpc>
                <a:spcPct val="80000"/>
              </a:lnSpc>
              <a:spcBef>
                <a:spcPts val="300"/>
              </a:spcBef>
              <a:spcAft>
                <a:spcPts val="0"/>
              </a:spcAft>
              <a:buClr>
                <a:schemeClr val="dk1"/>
              </a:buClr>
              <a:buSzPts val="1700"/>
              <a:buFont typeface="Gill Sans"/>
              <a:buChar char="●"/>
              <a:defRPr sz="1700"/>
            </a:lvl1pPr>
            <a:lvl2pPr indent="-323850" lvl="1" marL="914400" rtl="0" algn="l">
              <a:lnSpc>
                <a:spcPct val="80000"/>
              </a:lnSpc>
              <a:spcBef>
                <a:spcPts val="300"/>
              </a:spcBef>
              <a:spcAft>
                <a:spcPts val="0"/>
              </a:spcAft>
              <a:buClr>
                <a:schemeClr val="dk1"/>
              </a:buClr>
              <a:buSzPts val="1500"/>
              <a:buFont typeface="Gill Sans"/>
              <a:buChar char="○"/>
              <a:defRPr sz="1500"/>
            </a:lvl2pPr>
            <a:lvl3pPr indent="-304800" lvl="2" marL="1371600" rtl="0" algn="l">
              <a:lnSpc>
                <a:spcPct val="80000"/>
              </a:lnSpc>
              <a:spcBef>
                <a:spcPts val="200"/>
              </a:spcBef>
              <a:spcAft>
                <a:spcPts val="0"/>
              </a:spcAft>
              <a:buClr>
                <a:schemeClr val="dk1"/>
              </a:buClr>
              <a:buSzPts val="1200"/>
              <a:buFont typeface="Gill Sans"/>
              <a:buChar char="■"/>
              <a:defRPr sz="1200"/>
            </a:lvl3pPr>
            <a:lvl4pPr indent="-298450" lvl="3" marL="1828800" rtl="0" algn="l">
              <a:lnSpc>
                <a:spcPct val="80000"/>
              </a:lnSpc>
              <a:spcBef>
                <a:spcPts val="200"/>
              </a:spcBef>
              <a:spcAft>
                <a:spcPts val="0"/>
              </a:spcAft>
              <a:buClr>
                <a:schemeClr val="dk1"/>
              </a:buClr>
              <a:buSzPts val="1100"/>
              <a:buFont typeface="Gill Sans"/>
              <a:buChar char="●"/>
              <a:defRPr sz="1100"/>
            </a:lvl4pPr>
            <a:lvl5pPr indent="-298450" lvl="4" marL="2286000" rtl="0" algn="l">
              <a:lnSpc>
                <a:spcPct val="80000"/>
              </a:lnSpc>
              <a:spcBef>
                <a:spcPts val="200"/>
              </a:spcBef>
              <a:spcAft>
                <a:spcPts val="0"/>
              </a:spcAft>
              <a:buClr>
                <a:schemeClr val="dk1"/>
              </a:buClr>
              <a:buSzPts val="1100"/>
              <a:buFont typeface="Gill Sans"/>
              <a:buChar char="○"/>
              <a:defRPr sz="1100"/>
            </a:lvl5pPr>
            <a:lvl6pPr indent="-298450" lvl="5" marL="2743200" rtl="0" algn="l">
              <a:lnSpc>
                <a:spcPct val="80000"/>
              </a:lnSpc>
              <a:spcBef>
                <a:spcPts val="200"/>
              </a:spcBef>
              <a:spcAft>
                <a:spcPts val="0"/>
              </a:spcAft>
              <a:buClr>
                <a:schemeClr val="dk1"/>
              </a:buClr>
              <a:buSzPts val="1100"/>
              <a:buFont typeface="Gill Sans"/>
              <a:buChar char="■"/>
              <a:defRPr sz="1100"/>
            </a:lvl6pPr>
            <a:lvl7pPr indent="-298450" lvl="6" marL="3200400" rtl="0" algn="l">
              <a:lnSpc>
                <a:spcPct val="80000"/>
              </a:lnSpc>
              <a:spcBef>
                <a:spcPts val="200"/>
              </a:spcBef>
              <a:spcAft>
                <a:spcPts val="0"/>
              </a:spcAft>
              <a:buClr>
                <a:schemeClr val="dk1"/>
              </a:buClr>
              <a:buSzPts val="1100"/>
              <a:buFont typeface="Gill Sans"/>
              <a:buChar char="●"/>
              <a:defRPr sz="1100"/>
            </a:lvl7pPr>
            <a:lvl8pPr indent="-298450" lvl="7" marL="3657600" rtl="0" algn="l">
              <a:lnSpc>
                <a:spcPct val="80000"/>
              </a:lnSpc>
              <a:spcBef>
                <a:spcPts val="200"/>
              </a:spcBef>
              <a:spcAft>
                <a:spcPts val="0"/>
              </a:spcAft>
              <a:buClr>
                <a:schemeClr val="dk1"/>
              </a:buClr>
              <a:buSzPts val="1100"/>
              <a:buFont typeface="Gill Sans"/>
              <a:buChar char="○"/>
              <a:defRPr sz="1100"/>
            </a:lvl8pPr>
            <a:lvl9pPr indent="-298450" lvl="8" marL="4114800" rtl="0" algn="l">
              <a:lnSpc>
                <a:spcPct val="80000"/>
              </a:lnSpc>
              <a:spcBef>
                <a:spcPts val="200"/>
              </a:spcBef>
              <a:spcAft>
                <a:spcPts val="0"/>
              </a:spcAft>
              <a:buClr>
                <a:schemeClr val="dk1"/>
              </a:buClr>
              <a:buSzPts val="1100"/>
              <a:buFont typeface="Gill Sans"/>
              <a:buChar char="■"/>
              <a:defRPr sz="1100"/>
            </a:lvl9pPr>
          </a:lstStyle>
          <a:p/>
        </p:txBody>
      </p:sp>
      <p:sp>
        <p:nvSpPr>
          <p:cNvPr id="54" name="Google Shape;54;p13"/>
          <p:cNvSpPr txBox="1"/>
          <p:nvPr>
            <p:ph idx="10" type="dt"/>
          </p:nvPr>
        </p:nvSpPr>
        <p:spPr>
          <a:xfrm>
            <a:off x="457200" y="4683918"/>
            <a:ext cx="2133600" cy="357300"/>
          </a:xfrm>
          <a:prstGeom prst="rect">
            <a:avLst/>
          </a:prstGeom>
          <a:noFill/>
          <a:ln>
            <a:noFill/>
          </a:ln>
        </p:spPr>
        <p:txBody>
          <a:bodyPr anchorCtr="0" anchor="t" bIns="41900" lIns="83775" spcFirstLastPara="1" rIns="83775" wrap="square" tIns="41900">
            <a:noAutofit/>
          </a:bodyPr>
          <a:lstStyle>
            <a:lvl1pPr lvl="0" rtl="0" algn="l">
              <a:lnSpc>
                <a:spcPct val="100000"/>
              </a:lnSpc>
              <a:spcBef>
                <a:spcPts val="0"/>
              </a:spcBef>
              <a:spcAft>
                <a:spcPts val="0"/>
              </a:spcAft>
              <a:buSzPts val="900"/>
              <a:buNone/>
              <a:defRPr sz="900"/>
            </a:lvl1pPr>
            <a:lvl2pPr lvl="1" rtl="0" algn="l">
              <a:lnSpc>
                <a:spcPct val="100000"/>
              </a:lnSpc>
              <a:spcBef>
                <a:spcPts val="0"/>
              </a:spcBef>
              <a:spcAft>
                <a:spcPts val="0"/>
              </a:spcAft>
              <a:buSzPts val="900"/>
              <a:buNone/>
              <a:defRPr sz="900"/>
            </a:lvl2pPr>
            <a:lvl3pPr lvl="2" rtl="0" algn="l">
              <a:lnSpc>
                <a:spcPct val="100000"/>
              </a:lnSpc>
              <a:spcBef>
                <a:spcPts val="0"/>
              </a:spcBef>
              <a:spcAft>
                <a:spcPts val="0"/>
              </a:spcAft>
              <a:buSzPts val="900"/>
              <a:buNone/>
              <a:defRPr sz="900"/>
            </a:lvl3pPr>
            <a:lvl4pPr lvl="3" rtl="0" algn="l">
              <a:lnSpc>
                <a:spcPct val="100000"/>
              </a:lnSpc>
              <a:spcBef>
                <a:spcPts val="0"/>
              </a:spcBef>
              <a:spcAft>
                <a:spcPts val="0"/>
              </a:spcAft>
              <a:buSzPts val="900"/>
              <a:buNone/>
              <a:defRPr sz="900"/>
            </a:lvl4pPr>
            <a:lvl5pPr lvl="4" rtl="0" algn="l">
              <a:lnSpc>
                <a:spcPct val="100000"/>
              </a:lnSpc>
              <a:spcBef>
                <a:spcPts val="0"/>
              </a:spcBef>
              <a:spcAft>
                <a:spcPts val="0"/>
              </a:spcAft>
              <a:buSzPts val="900"/>
              <a:buNone/>
              <a:defRPr sz="900"/>
            </a:lvl5pPr>
            <a:lvl6pPr lvl="5" rtl="0" algn="l">
              <a:lnSpc>
                <a:spcPct val="100000"/>
              </a:lnSpc>
              <a:spcBef>
                <a:spcPts val="0"/>
              </a:spcBef>
              <a:spcAft>
                <a:spcPts val="0"/>
              </a:spcAft>
              <a:buSzPts val="900"/>
              <a:buNone/>
              <a:defRPr sz="900"/>
            </a:lvl6pPr>
            <a:lvl7pPr lvl="6" rtl="0" algn="l">
              <a:lnSpc>
                <a:spcPct val="100000"/>
              </a:lnSpc>
              <a:spcBef>
                <a:spcPts val="0"/>
              </a:spcBef>
              <a:spcAft>
                <a:spcPts val="0"/>
              </a:spcAft>
              <a:buSzPts val="900"/>
              <a:buNone/>
              <a:defRPr sz="900"/>
            </a:lvl7pPr>
            <a:lvl8pPr lvl="7" rtl="0" algn="l">
              <a:lnSpc>
                <a:spcPct val="100000"/>
              </a:lnSpc>
              <a:spcBef>
                <a:spcPts val="0"/>
              </a:spcBef>
              <a:spcAft>
                <a:spcPts val="0"/>
              </a:spcAft>
              <a:buSzPts val="900"/>
              <a:buNone/>
              <a:defRPr sz="900"/>
            </a:lvl8pPr>
            <a:lvl9pPr lvl="8" rtl="0" algn="l">
              <a:lnSpc>
                <a:spcPct val="100000"/>
              </a:lnSpc>
              <a:spcBef>
                <a:spcPts val="0"/>
              </a:spcBef>
              <a:spcAft>
                <a:spcPts val="0"/>
              </a:spcAft>
              <a:buSzPts val="900"/>
              <a:buNone/>
              <a:defRPr sz="900"/>
            </a:lvl9pPr>
          </a:lstStyle>
          <a:p/>
        </p:txBody>
      </p:sp>
      <p:sp>
        <p:nvSpPr>
          <p:cNvPr id="55" name="Google Shape;55;p13"/>
          <p:cNvSpPr txBox="1"/>
          <p:nvPr>
            <p:ph idx="11" type="ftr"/>
          </p:nvPr>
        </p:nvSpPr>
        <p:spPr>
          <a:xfrm>
            <a:off x="3124200" y="4683918"/>
            <a:ext cx="2895600" cy="357300"/>
          </a:xfrm>
          <a:prstGeom prst="rect">
            <a:avLst/>
          </a:prstGeom>
          <a:noFill/>
          <a:ln>
            <a:noFill/>
          </a:ln>
        </p:spPr>
        <p:txBody>
          <a:bodyPr anchorCtr="0" anchor="t" bIns="41900" lIns="83775" spcFirstLastPara="1" rIns="83775" wrap="square" tIns="41900">
            <a:noAutofit/>
          </a:bodyPr>
          <a:lstStyle>
            <a:lvl1pPr lvl="0" rtl="0" algn="l">
              <a:lnSpc>
                <a:spcPct val="100000"/>
              </a:lnSpc>
              <a:spcBef>
                <a:spcPts val="0"/>
              </a:spcBef>
              <a:spcAft>
                <a:spcPts val="0"/>
              </a:spcAft>
              <a:buSzPts val="900"/>
              <a:buNone/>
              <a:defRPr sz="900"/>
            </a:lvl1pPr>
            <a:lvl2pPr lvl="1" rtl="0" algn="l">
              <a:lnSpc>
                <a:spcPct val="100000"/>
              </a:lnSpc>
              <a:spcBef>
                <a:spcPts val="0"/>
              </a:spcBef>
              <a:spcAft>
                <a:spcPts val="0"/>
              </a:spcAft>
              <a:buSzPts val="900"/>
              <a:buNone/>
              <a:defRPr sz="900"/>
            </a:lvl2pPr>
            <a:lvl3pPr lvl="2" rtl="0" algn="l">
              <a:lnSpc>
                <a:spcPct val="100000"/>
              </a:lnSpc>
              <a:spcBef>
                <a:spcPts val="0"/>
              </a:spcBef>
              <a:spcAft>
                <a:spcPts val="0"/>
              </a:spcAft>
              <a:buSzPts val="900"/>
              <a:buNone/>
              <a:defRPr sz="900"/>
            </a:lvl3pPr>
            <a:lvl4pPr lvl="3" rtl="0" algn="l">
              <a:lnSpc>
                <a:spcPct val="100000"/>
              </a:lnSpc>
              <a:spcBef>
                <a:spcPts val="0"/>
              </a:spcBef>
              <a:spcAft>
                <a:spcPts val="0"/>
              </a:spcAft>
              <a:buSzPts val="900"/>
              <a:buNone/>
              <a:defRPr sz="900"/>
            </a:lvl4pPr>
            <a:lvl5pPr lvl="4" rtl="0" algn="l">
              <a:lnSpc>
                <a:spcPct val="100000"/>
              </a:lnSpc>
              <a:spcBef>
                <a:spcPts val="0"/>
              </a:spcBef>
              <a:spcAft>
                <a:spcPts val="0"/>
              </a:spcAft>
              <a:buSzPts val="900"/>
              <a:buNone/>
              <a:defRPr sz="900"/>
            </a:lvl5pPr>
            <a:lvl6pPr lvl="5" rtl="0" algn="l">
              <a:lnSpc>
                <a:spcPct val="100000"/>
              </a:lnSpc>
              <a:spcBef>
                <a:spcPts val="0"/>
              </a:spcBef>
              <a:spcAft>
                <a:spcPts val="0"/>
              </a:spcAft>
              <a:buSzPts val="900"/>
              <a:buNone/>
              <a:defRPr sz="900"/>
            </a:lvl6pPr>
            <a:lvl7pPr lvl="6" rtl="0" algn="l">
              <a:lnSpc>
                <a:spcPct val="100000"/>
              </a:lnSpc>
              <a:spcBef>
                <a:spcPts val="0"/>
              </a:spcBef>
              <a:spcAft>
                <a:spcPts val="0"/>
              </a:spcAft>
              <a:buSzPts val="900"/>
              <a:buNone/>
              <a:defRPr sz="900"/>
            </a:lvl7pPr>
            <a:lvl8pPr lvl="7" rtl="0" algn="l">
              <a:lnSpc>
                <a:spcPct val="100000"/>
              </a:lnSpc>
              <a:spcBef>
                <a:spcPts val="0"/>
              </a:spcBef>
              <a:spcAft>
                <a:spcPts val="0"/>
              </a:spcAft>
              <a:buSzPts val="900"/>
              <a:buNone/>
              <a:defRPr sz="900"/>
            </a:lvl8pPr>
            <a:lvl9pPr lvl="8" rtl="0" algn="l">
              <a:lnSpc>
                <a:spcPct val="100000"/>
              </a:lnSpc>
              <a:spcBef>
                <a:spcPts val="0"/>
              </a:spcBef>
              <a:spcAft>
                <a:spcPts val="0"/>
              </a:spcAft>
              <a:buSzPts val="900"/>
              <a:buNone/>
              <a:defRPr sz="900"/>
            </a:lvl9pPr>
          </a:lstStyle>
          <a:p/>
        </p:txBody>
      </p:sp>
      <p:sp>
        <p:nvSpPr>
          <p:cNvPr id="56" name="Google Shape;56;p13"/>
          <p:cNvSpPr txBox="1"/>
          <p:nvPr>
            <p:ph idx="12" type="sldNum"/>
          </p:nvPr>
        </p:nvSpPr>
        <p:spPr>
          <a:xfrm>
            <a:off x="6553200" y="4683918"/>
            <a:ext cx="2133600" cy="357300"/>
          </a:xfrm>
          <a:prstGeom prst="rect">
            <a:avLst/>
          </a:prstGeom>
          <a:noFill/>
          <a:ln>
            <a:noFill/>
          </a:ln>
        </p:spPr>
        <p:txBody>
          <a:bodyPr anchorCtr="0" anchor="t" bIns="41900" lIns="83775" spcFirstLastPara="1" rIns="83775" wrap="square" tIns="41900">
            <a:noAutofit/>
          </a:bodyPr>
          <a:lstStyle>
            <a:lvl1pPr indent="0" lvl="0" marL="0" marR="0" rtl="0" algn="r">
              <a:lnSpc>
                <a:spcPct val="100000"/>
              </a:lnSpc>
              <a:spcBef>
                <a:spcPts val="0"/>
              </a:spcBef>
              <a:spcAft>
                <a:spcPts val="0"/>
              </a:spcAft>
              <a:buClr>
                <a:schemeClr val="dk1"/>
              </a:buClr>
              <a:buSzPts val="1300"/>
              <a:buFont typeface="Arial"/>
              <a:buNone/>
              <a:defRPr b="0" i="0" sz="1300" u="non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300"/>
              <a:buFont typeface="Arial"/>
              <a:buNone/>
              <a:defRPr b="0" i="0" sz="1300" u="non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300"/>
              <a:buFont typeface="Arial"/>
              <a:buNone/>
              <a:defRPr b="0" i="0" sz="1300" u="non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300"/>
              <a:buFont typeface="Arial"/>
              <a:buNone/>
              <a:defRPr b="0" i="0" sz="1300" u="non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300"/>
              <a:buFont typeface="Arial"/>
              <a:buNone/>
              <a:defRPr b="0" i="0" sz="1300" u="non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300"/>
              <a:buFont typeface="Arial"/>
              <a:buNone/>
              <a:defRPr b="0" i="0" sz="1300" u="non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300"/>
              <a:buFont typeface="Arial"/>
              <a:buNone/>
              <a:defRPr b="0" i="0" sz="1300" u="non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300"/>
              <a:buFont typeface="Arial"/>
              <a:buNone/>
              <a:defRPr b="0" i="0" sz="1300" u="non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300"/>
              <a:buFont typeface="Arial"/>
              <a:buNone/>
              <a:defRPr b="0" i="0" sz="13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sz="1000">
              <a:solidFill>
                <a:schemeClr val="dk2"/>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 name="Shape 57"/>
        <p:cNvGrpSpPr/>
        <p:nvPr/>
      </p:nvGrpSpPr>
      <p:grpSpPr>
        <a:xfrm>
          <a:off x="0" y="0"/>
          <a:ext cx="0" cy="0"/>
          <a:chOff x="0" y="0"/>
          <a:chExt cx="0" cy="0"/>
        </a:xfrm>
      </p:grpSpPr>
      <p:sp>
        <p:nvSpPr>
          <p:cNvPr id="58" name="Google Shape;58;p14"/>
          <p:cNvSpPr txBox="1"/>
          <p:nvPr>
            <p:ph type="title"/>
          </p:nvPr>
        </p:nvSpPr>
        <p:spPr>
          <a:xfrm>
            <a:off x="457200" y="206375"/>
            <a:ext cx="8229600" cy="593700"/>
          </a:xfrm>
          <a:prstGeom prst="rect">
            <a:avLst/>
          </a:prstGeom>
          <a:noFill/>
          <a:ln>
            <a:noFill/>
          </a:ln>
        </p:spPr>
        <p:txBody>
          <a:bodyPr anchorCtr="0" anchor="ctr" bIns="41900" lIns="83775" spcFirstLastPara="1" rIns="83775" wrap="square" tIns="41900">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9" name="Google Shape;59;p14"/>
          <p:cNvSpPr txBox="1"/>
          <p:nvPr>
            <p:ph idx="1" type="body"/>
          </p:nvPr>
        </p:nvSpPr>
        <p:spPr>
          <a:xfrm>
            <a:off x="457200" y="914400"/>
            <a:ext cx="8229600" cy="3680700"/>
          </a:xfrm>
          <a:prstGeom prst="rect">
            <a:avLst/>
          </a:prstGeom>
          <a:noFill/>
          <a:ln>
            <a:noFill/>
          </a:ln>
        </p:spPr>
        <p:txBody>
          <a:bodyPr anchorCtr="0" anchor="t" bIns="41900" lIns="83775" spcFirstLastPara="1" rIns="83775" wrap="square" tIns="41900">
            <a:noAutofit/>
          </a:bodyPr>
          <a:lstStyle>
            <a:lvl1pPr indent="-298450" lvl="0" marL="457200" rtl="0" algn="l">
              <a:lnSpc>
                <a:spcPct val="80000"/>
              </a:lnSpc>
              <a:spcBef>
                <a:spcPts val="200"/>
              </a:spcBef>
              <a:spcAft>
                <a:spcPts val="0"/>
              </a:spcAft>
              <a:buClr>
                <a:schemeClr val="dk1"/>
              </a:buClr>
              <a:buSzPts val="1100"/>
              <a:buChar char="●"/>
              <a:defRPr/>
            </a:lvl1pPr>
            <a:lvl2pPr indent="-298450" lvl="1" marL="914400" rtl="0" algn="l">
              <a:lnSpc>
                <a:spcPct val="80000"/>
              </a:lnSpc>
              <a:spcBef>
                <a:spcPts val="200"/>
              </a:spcBef>
              <a:spcAft>
                <a:spcPts val="0"/>
              </a:spcAft>
              <a:buClr>
                <a:schemeClr val="dk1"/>
              </a:buClr>
              <a:buSzPts val="1100"/>
              <a:buChar char="○"/>
              <a:defRPr/>
            </a:lvl2pPr>
            <a:lvl3pPr indent="-298450" lvl="2" marL="1371600" rtl="0" algn="l">
              <a:lnSpc>
                <a:spcPct val="80000"/>
              </a:lnSpc>
              <a:spcBef>
                <a:spcPts val="200"/>
              </a:spcBef>
              <a:spcAft>
                <a:spcPts val="0"/>
              </a:spcAft>
              <a:buClr>
                <a:schemeClr val="dk1"/>
              </a:buClr>
              <a:buSzPts val="1100"/>
              <a:buChar char="■"/>
              <a:defRPr/>
            </a:lvl3pPr>
            <a:lvl4pPr indent="-298450" lvl="3" marL="1828800" rtl="0" algn="l">
              <a:lnSpc>
                <a:spcPct val="80000"/>
              </a:lnSpc>
              <a:spcBef>
                <a:spcPts val="200"/>
              </a:spcBef>
              <a:spcAft>
                <a:spcPts val="0"/>
              </a:spcAft>
              <a:buClr>
                <a:schemeClr val="dk1"/>
              </a:buClr>
              <a:buSzPts val="1100"/>
              <a:buChar char="●"/>
              <a:defRPr/>
            </a:lvl4pPr>
            <a:lvl5pPr indent="-298450" lvl="4" marL="2286000" rtl="0" algn="l">
              <a:lnSpc>
                <a:spcPct val="80000"/>
              </a:lnSpc>
              <a:spcBef>
                <a:spcPts val="200"/>
              </a:spcBef>
              <a:spcAft>
                <a:spcPts val="0"/>
              </a:spcAft>
              <a:buClr>
                <a:schemeClr val="dk1"/>
              </a:buClr>
              <a:buSzPts val="1100"/>
              <a:buChar char="○"/>
              <a:defRPr/>
            </a:lvl5pPr>
            <a:lvl6pPr indent="-298450" lvl="5" marL="2743200" rtl="0" algn="l">
              <a:lnSpc>
                <a:spcPct val="80000"/>
              </a:lnSpc>
              <a:spcBef>
                <a:spcPts val="200"/>
              </a:spcBef>
              <a:spcAft>
                <a:spcPts val="0"/>
              </a:spcAft>
              <a:buClr>
                <a:schemeClr val="dk1"/>
              </a:buClr>
              <a:buSzPts val="1100"/>
              <a:buChar char="■"/>
              <a:defRPr/>
            </a:lvl6pPr>
            <a:lvl7pPr indent="-298450" lvl="6" marL="3200400" rtl="0" algn="l">
              <a:lnSpc>
                <a:spcPct val="80000"/>
              </a:lnSpc>
              <a:spcBef>
                <a:spcPts val="200"/>
              </a:spcBef>
              <a:spcAft>
                <a:spcPts val="0"/>
              </a:spcAft>
              <a:buClr>
                <a:schemeClr val="dk1"/>
              </a:buClr>
              <a:buSzPts val="1100"/>
              <a:buChar char="●"/>
              <a:defRPr/>
            </a:lvl7pPr>
            <a:lvl8pPr indent="-298450" lvl="7" marL="3657600" rtl="0" algn="l">
              <a:lnSpc>
                <a:spcPct val="80000"/>
              </a:lnSpc>
              <a:spcBef>
                <a:spcPts val="200"/>
              </a:spcBef>
              <a:spcAft>
                <a:spcPts val="0"/>
              </a:spcAft>
              <a:buClr>
                <a:schemeClr val="dk1"/>
              </a:buClr>
              <a:buSzPts val="1100"/>
              <a:buChar char="○"/>
              <a:defRPr/>
            </a:lvl8pPr>
            <a:lvl9pPr indent="-298450" lvl="8" marL="4114800" rtl="0" algn="l">
              <a:lnSpc>
                <a:spcPct val="80000"/>
              </a:lnSpc>
              <a:spcBef>
                <a:spcPts val="200"/>
              </a:spcBef>
              <a:spcAft>
                <a:spcPts val="0"/>
              </a:spcAft>
              <a:buClr>
                <a:schemeClr val="dk1"/>
              </a:buClr>
              <a:buSzPts val="1100"/>
              <a:buChar char="■"/>
              <a:defRPr/>
            </a:lvl9pPr>
          </a:lstStyle>
          <a:p/>
        </p:txBody>
      </p:sp>
      <p:sp>
        <p:nvSpPr>
          <p:cNvPr id="60" name="Google Shape;60;p14"/>
          <p:cNvSpPr txBox="1"/>
          <p:nvPr>
            <p:ph idx="10" type="dt"/>
          </p:nvPr>
        </p:nvSpPr>
        <p:spPr>
          <a:xfrm>
            <a:off x="457200" y="4683918"/>
            <a:ext cx="2133600" cy="357300"/>
          </a:xfrm>
          <a:prstGeom prst="rect">
            <a:avLst/>
          </a:prstGeom>
          <a:noFill/>
          <a:ln>
            <a:noFill/>
          </a:ln>
        </p:spPr>
        <p:txBody>
          <a:bodyPr anchorCtr="0" anchor="t" bIns="41900" lIns="83775" spcFirstLastPara="1" rIns="83775" wrap="square" tIns="41900">
            <a:noAutofit/>
          </a:bodyPr>
          <a:lstStyle>
            <a:lvl1pPr lvl="0" rtl="0" algn="l">
              <a:lnSpc>
                <a:spcPct val="100000"/>
              </a:lnSpc>
              <a:spcBef>
                <a:spcPts val="0"/>
              </a:spcBef>
              <a:spcAft>
                <a:spcPts val="0"/>
              </a:spcAft>
              <a:buSzPts val="900"/>
              <a:buNone/>
              <a:defRPr sz="900"/>
            </a:lvl1pPr>
            <a:lvl2pPr lvl="1" rtl="0" algn="l">
              <a:lnSpc>
                <a:spcPct val="100000"/>
              </a:lnSpc>
              <a:spcBef>
                <a:spcPts val="0"/>
              </a:spcBef>
              <a:spcAft>
                <a:spcPts val="0"/>
              </a:spcAft>
              <a:buSzPts val="900"/>
              <a:buNone/>
              <a:defRPr sz="900"/>
            </a:lvl2pPr>
            <a:lvl3pPr lvl="2" rtl="0" algn="l">
              <a:lnSpc>
                <a:spcPct val="100000"/>
              </a:lnSpc>
              <a:spcBef>
                <a:spcPts val="0"/>
              </a:spcBef>
              <a:spcAft>
                <a:spcPts val="0"/>
              </a:spcAft>
              <a:buSzPts val="900"/>
              <a:buNone/>
              <a:defRPr sz="900"/>
            </a:lvl3pPr>
            <a:lvl4pPr lvl="3" rtl="0" algn="l">
              <a:lnSpc>
                <a:spcPct val="100000"/>
              </a:lnSpc>
              <a:spcBef>
                <a:spcPts val="0"/>
              </a:spcBef>
              <a:spcAft>
                <a:spcPts val="0"/>
              </a:spcAft>
              <a:buSzPts val="900"/>
              <a:buNone/>
              <a:defRPr sz="900"/>
            </a:lvl4pPr>
            <a:lvl5pPr lvl="4" rtl="0" algn="l">
              <a:lnSpc>
                <a:spcPct val="100000"/>
              </a:lnSpc>
              <a:spcBef>
                <a:spcPts val="0"/>
              </a:spcBef>
              <a:spcAft>
                <a:spcPts val="0"/>
              </a:spcAft>
              <a:buSzPts val="900"/>
              <a:buNone/>
              <a:defRPr sz="900"/>
            </a:lvl5pPr>
            <a:lvl6pPr lvl="5" rtl="0" algn="l">
              <a:lnSpc>
                <a:spcPct val="100000"/>
              </a:lnSpc>
              <a:spcBef>
                <a:spcPts val="0"/>
              </a:spcBef>
              <a:spcAft>
                <a:spcPts val="0"/>
              </a:spcAft>
              <a:buSzPts val="900"/>
              <a:buNone/>
              <a:defRPr sz="900"/>
            </a:lvl6pPr>
            <a:lvl7pPr lvl="6" rtl="0" algn="l">
              <a:lnSpc>
                <a:spcPct val="100000"/>
              </a:lnSpc>
              <a:spcBef>
                <a:spcPts val="0"/>
              </a:spcBef>
              <a:spcAft>
                <a:spcPts val="0"/>
              </a:spcAft>
              <a:buSzPts val="900"/>
              <a:buNone/>
              <a:defRPr sz="900"/>
            </a:lvl7pPr>
            <a:lvl8pPr lvl="7" rtl="0" algn="l">
              <a:lnSpc>
                <a:spcPct val="100000"/>
              </a:lnSpc>
              <a:spcBef>
                <a:spcPts val="0"/>
              </a:spcBef>
              <a:spcAft>
                <a:spcPts val="0"/>
              </a:spcAft>
              <a:buSzPts val="900"/>
              <a:buNone/>
              <a:defRPr sz="900"/>
            </a:lvl8pPr>
            <a:lvl9pPr lvl="8" rtl="0" algn="l">
              <a:lnSpc>
                <a:spcPct val="100000"/>
              </a:lnSpc>
              <a:spcBef>
                <a:spcPts val="0"/>
              </a:spcBef>
              <a:spcAft>
                <a:spcPts val="0"/>
              </a:spcAft>
              <a:buSzPts val="900"/>
              <a:buNone/>
              <a:defRPr sz="900"/>
            </a:lvl9pPr>
          </a:lstStyle>
          <a:p/>
        </p:txBody>
      </p:sp>
      <p:sp>
        <p:nvSpPr>
          <p:cNvPr id="61" name="Google Shape;61;p14"/>
          <p:cNvSpPr txBox="1"/>
          <p:nvPr>
            <p:ph idx="11" type="ftr"/>
          </p:nvPr>
        </p:nvSpPr>
        <p:spPr>
          <a:xfrm>
            <a:off x="3124200" y="4683918"/>
            <a:ext cx="2895600" cy="357300"/>
          </a:xfrm>
          <a:prstGeom prst="rect">
            <a:avLst/>
          </a:prstGeom>
          <a:noFill/>
          <a:ln>
            <a:noFill/>
          </a:ln>
        </p:spPr>
        <p:txBody>
          <a:bodyPr anchorCtr="0" anchor="t" bIns="41900" lIns="83775" spcFirstLastPara="1" rIns="83775" wrap="square" tIns="41900">
            <a:noAutofit/>
          </a:bodyPr>
          <a:lstStyle>
            <a:lvl1pPr lvl="0" rtl="0" algn="l">
              <a:lnSpc>
                <a:spcPct val="100000"/>
              </a:lnSpc>
              <a:spcBef>
                <a:spcPts val="0"/>
              </a:spcBef>
              <a:spcAft>
                <a:spcPts val="0"/>
              </a:spcAft>
              <a:buSzPts val="900"/>
              <a:buNone/>
              <a:defRPr sz="900"/>
            </a:lvl1pPr>
            <a:lvl2pPr lvl="1" rtl="0" algn="l">
              <a:lnSpc>
                <a:spcPct val="100000"/>
              </a:lnSpc>
              <a:spcBef>
                <a:spcPts val="0"/>
              </a:spcBef>
              <a:spcAft>
                <a:spcPts val="0"/>
              </a:spcAft>
              <a:buSzPts val="900"/>
              <a:buNone/>
              <a:defRPr sz="900"/>
            </a:lvl2pPr>
            <a:lvl3pPr lvl="2" rtl="0" algn="l">
              <a:lnSpc>
                <a:spcPct val="100000"/>
              </a:lnSpc>
              <a:spcBef>
                <a:spcPts val="0"/>
              </a:spcBef>
              <a:spcAft>
                <a:spcPts val="0"/>
              </a:spcAft>
              <a:buSzPts val="900"/>
              <a:buNone/>
              <a:defRPr sz="900"/>
            </a:lvl3pPr>
            <a:lvl4pPr lvl="3" rtl="0" algn="l">
              <a:lnSpc>
                <a:spcPct val="100000"/>
              </a:lnSpc>
              <a:spcBef>
                <a:spcPts val="0"/>
              </a:spcBef>
              <a:spcAft>
                <a:spcPts val="0"/>
              </a:spcAft>
              <a:buSzPts val="900"/>
              <a:buNone/>
              <a:defRPr sz="900"/>
            </a:lvl4pPr>
            <a:lvl5pPr lvl="4" rtl="0" algn="l">
              <a:lnSpc>
                <a:spcPct val="100000"/>
              </a:lnSpc>
              <a:spcBef>
                <a:spcPts val="0"/>
              </a:spcBef>
              <a:spcAft>
                <a:spcPts val="0"/>
              </a:spcAft>
              <a:buSzPts val="900"/>
              <a:buNone/>
              <a:defRPr sz="900"/>
            </a:lvl5pPr>
            <a:lvl6pPr lvl="5" rtl="0" algn="l">
              <a:lnSpc>
                <a:spcPct val="100000"/>
              </a:lnSpc>
              <a:spcBef>
                <a:spcPts val="0"/>
              </a:spcBef>
              <a:spcAft>
                <a:spcPts val="0"/>
              </a:spcAft>
              <a:buSzPts val="900"/>
              <a:buNone/>
              <a:defRPr sz="900"/>
            </a:lvl6pPr>
            <a:lvl7pPr lvl="6" rtl="0" algn="l">
              <a:lnSpc>
                <a:spcPct val="100000"/>
              </a:lnSpc>
              <a:spcBef>
                <a:spcPts val="0"/>
              </a:spcBef>
              <a:spcAft>
                <a:spcPts val="0"/>
              </a:spcAft>
              <a:buSzPts val="900"/>
              <a:buNone/>
              <a:defRPr sz="900"/>
            </a:lvl7pPr>
            <a:lvl8pPr lvl="7" rtl="0" algn="l">
              <a:lnSpc>
                <a:spcPct val="100000"/>
              </a:lnSpc>
              <a:spcBef>
                <a:spcPts val="0"/>
              </a:spcBef>
              <a:spcAft>
                <a:spcPts val="0"/>
              </a:spcAft>
              <a:buSzPts val="900"/>
              <a:buNone/>
              <a:defRPr sz="900"/>
            </a:lvl8pPr>
            <a:lvl9pPr lvl="8" rtl="0" algn="l">
              <a:lnSpc>
                <a:spcPct val="100000"/>
              </a:lnSpc>
              <a:spcBef>
                <a:spcPts val="0"/>
              </a:spcBef>
              <a:spcAft>
                <a:spcPts val="0"/>
              </a:spcAft>
              <a:buSzPts val="900"/>
              <a:buNone/>
              <a:defRPr sz="900"/>
            </a:lvl9pPr>
          </a:lstStyle>
          <a:p/>
        </p:txBody>
      </p:sp>
      <p:sp>
        <p:nvSpPr>
          <p:cNvPr id="62" name="Google Shape;62;p14"/>
          <p:cNvSpPr txBox="1"/>
          <p:nvPr>
            <p:ph idx="12" type="sldNum"/>
          </p:nvPr>
        </p:nvSpPr>
        <p:spPr>
          <a:xfrm>
            <a:off x="6553200" y="4683918"/>
            <a:ext cx="2133600" cy="357300"/>
          </a:xfrm>
          <a:prstGeom prst="rect">
            <a:avLst/>
          </a:prstGeom>
          <a:noFill/>
          <a:ln>
            <a:noFill/>
          </a:ln>
        </p:spPr>
        <p:txBody>
          <a:bodyPr anchorCtr="0" anchor="t" bIns="41900" lIns="83775" spcFirstLastPara="1" rIns="83775" wrap="square" tIns="41900">
            <a:noAutofit/>
          </a:bodyPr>
          <a:lstStyle>
            <a:lvl1pPr indent="0" lvl="0" marL="0" marR="0" rtl="0" algn="r">
              <a:lnSpc>
                <a:spcPct val="100000"/>
              </a:lnSpc>
              <a:spcBef>
                <a:spcPts val="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sz="1000">
              <a:solidFill>
                <a:schemeClr val="dk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Font typeface="Gill Sans"/>
              <a:buNone/>
              <a:defRPr>
                <a:latin typeface="Gill Sans"/>
                <a:ea typeface="Gill Sans"/>
                <a:cs typeface="Gill Sans"/>
                <a:sym typeface="Gill San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ill Sans"/>
              <a:buChar char="●"/>
              <a:defRPr sz="1800">
                <a:solidFill>
                  <a:schemeClr val="dk2"/>
                </a:solidFill>
                <a:latin typeface="Gill Sans"/>
                <a:ea typeface="Gill Sans"/>
                <a:cs typeface="Gill Sans"/>
                <a:sym typeface="Gill Sans"/>
              </a:defRPr>
            </a:lvl1pPr>
            <a:lvl2pPr indent="-317500" lvl="1" marL="914400">
              <a:lnSpc>
                <a:spcPct val="115000"/>
              </a:lnSpc>
              <a:spcBef>
                <a:spcPts val="0"/>
              </a:spcBef>
              <a:spcAft>
                <a:spcPts val="0"/>
              </a:spcAft>
              <a:buClr>
                <a:schemeClr val="dk2"/>
              </a:buClr>
              <a:buSzPts val="1400"/>
              <a:buFont typeface="Gill Sans"/>
              <a:buChar char="○"/>
              <a:defRPr>
                <a:solidFill>
                  <a:schemeClr val="dk2"/>
                </a:solidFill>
                <a:latin typeface="Gill Sans"/>
                <a:ea typeface="Gill Sans"/>
                <a:cs typeface="Gill Sans"/>
                <a:sym typeface="Gill Sans"/>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7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hyperlink" Target="https://www.inf.ed.ac.uk/teaching/courses/hci/1617/pracs/consent.html"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48.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20.jpg"/><Relationship Id="rId5" Type="http://schemas.openxmlformats.org/officeDocument/2006/relationships/image" Target="../media/image17.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71.png"/><Relationship Id="rId4" Type="http://schemas.openxmlformats.org/officeDocument/2006/relationships/image" Target="../media/image5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52.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53.png"/><Relationship Id="rId4" Type="http://schemas.openxmlformats.org/officeDocument/2006/relationships/image" Target="../media/image47.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55.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68.png"/><Relationship Id="rId4" Type="http://schemas.openxmlformats.org/officeDocument/2006/relationships/image" Target="../media/image59.png"/><Relationship Id="rId5" Type="http://schemas.openxmlformats.org/officeDocument/2006/relationships/image" Target="../media/image58.png"/><Relationship Id="rId6" Type="http://schemas.openxmlformats.org/officeDocument/2006/relationships/image" Target="../media/image56.png"/><Relationship Id="rId7" Type="http://schemas.openxmlformats.org/officeDocument/2006/relationships/image" Target="../media/image5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68.png"/><Relationship Id="rId4" Type="http://schemas.openxmlformats.org/officeDocument/2006/relationships/image" Target="../media/image70.png"/><Relationship Id="rId5" Type="http://schemas.openxmlformats.org/officeDocument/2006/relationships/image" Target="../media/image62.png"/><Relationship Id="rId6" Type="http://schemas.openxmlformats.org/officeDocument/2006/relationships/image" Target="../media/image66.png"/><Relationship Id="rId7" Type="http://schemas.openxmlformats.org/officeDocument/2006/relationships/image" Target="../media/image6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34.png"/><Relationship Id="rId5" Type="http://schemas.openxmlformats.org/officeDocument/2006/relationships/image" Target="../media/image2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59.png"/><Relationship Id="rId4" Type="http://schemas.openxmlformats.org/officeDocument/2006/relationships/image" Target="../media/image58.png"/><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image" Target="../media/image6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5.png"/><Relationship Id="rId6" Type="http://schemas.openxmlformats.org/officeDocument/2006/relationships/image" Target="../media/image39.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42.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3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hyperlink" Target="http://www.youtube.com/watch?v=bATkA0Usoio" TargetMode="External"/><Relationship Id="rId4" Type="http://schemas.openxmlformats.org/officeDocument/2006/relationships/image" Target="../media/image2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3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3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pollev.com/szhao168" TargetMode="External"/><Relationship Id="rId4" Type="http://schemas.openxmlformats.org/officeDocument/2006/relationships/image" Target="../media/image31.png"/><Relationship Id="rId5"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7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0.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pollev.com/szhao168" TargetMode="External"/><Relationship Id="rId4" Type="http://schemas.openxmlformats.org/officeDocument/2006/relationships/hyperlink" Target="https://pollev.com/biswadeepsen252"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www.youtube.com/watch?v=kOaphlSryf4" TargetMode="External"/><Relationship Id="rId4" Type="http://schemas.openxmlformats.org/officeDocument/2006/relationships/image" Target="../media/image3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7.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pollev.com/biswadeepsen252" TargetMode="External"/><Relationship Id="rId4" Type="http://schemas.openxmlformats.org/officeDocument/2006/relationships/hyperlink" Target="https://pollev.com/biswadeepsen252" TargetMode="External"/><Relationship Id="rId5" Type="http://schemas.openxmlformats.org/officeDocument/2006/relationships/hyperlink" Target="https://pollev.com/biswadeepsen252" TargetMode="External"/><Relationship Id="rId6" Type="http://schemas.openxmlformats.org/officeDocument/2006/relationships/hyperlink" Target="https://pollev.com/biswadeepsen252" TargetMode="External"/><Relationship Id="rId7" Type="http://schemas.openxmlformats.org/officeDocument/2006/relationships/hyperlink" Target="https://pollev.com/biswadeepsen252"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s://pollev.com/szhao168" TargetMode="External"/><Relationship Id="rId4" Type="http://schemas.openxmlformats.org/officeDocument/2006/relationships/hyperlink" Target="https://pollev.com/biswadeepsen252"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6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10.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3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69.png"/></Relationships>
</file>

<file path=ppt/slides/_rels/slide8.xml.rels><?xml version="1.0" encoding="UTF-8" standalone="yes"?><Relationships xmlns="http://schemas.openxmlformats.org/package/2006/relationships"><Relationship Id="rId11" Type="http://schemas.openxmlformats.org/officeDocument/2006/relationships/image" Target="../media/image9.jpg"/><Relationship Id="rId10" Type="http://schemas.openxmlformats.org/officeDocument/2006/relationships/image" Target="../media/image8.jpg"/><Relationship Id="rId12" Type="http://schemas.openxmlformats.org/officeDocument/2006/relationships/image" Target="../media/image3.png"/><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png"/><Relationship Id="rId9" Type="http://schemas.openxmlformats.org/officeDocument/2006/relationships/image" Target="../media/image16.jpg"/><Relationship Id="rId5" Type="http://schemas.openxmlformats.org/officeDocument/2006/relationships/image" Target="../media/image12.png"/><Relationship Id="rId6" Type="http://schemas.openxmlformats.org/officeDocument/2006/relationships/image" Target="../media/image11.png"/><Relationship Id="rId7" Type="http://schemas.openxmlformats.org/officeDocument/2006/relationships/image" Target="../media/image7.png"/><Relationship Id="rId8"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6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6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6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5.png"/><Relationship Id="rId6" Type="http://schemas.openxmlformats.org/officeDocument/2006/relationships/image" Target="../media/image3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5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4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46.png"/><Relationship Id="rId4" Type="http://schemas.openxmlformats.org/officeDocument/2006/relationships/image" Target="../media/image4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7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51.png"/><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latin typeface="Gill Sans"/>
                <a:ea typeface="Gill Sans"/>
                <a:cs typeface="Gill Sans"/>
                <a:sym typeface="Gill Sans"/>
              </a:rPr>
              <a:t>Day 2 Afternoon:</a:t>
            </a:r>
            <a:r>
              <a:rPr lang="en-GB">
                <a:latin typeface="Gill Sans"/>
                <a:ea typeface="Gill Sans"/>
                <a:cs typeface="Gill Sans"/>
                <a:sym typeface="Gill Sans"/>
              </a:rPr>
              <a:t> </a:t>
            </a:r>
            <a:endParaRPr>
              <a:latin typeface="Gill Sans"/>
              <a:ea typeface="Gill Sans"/>
              <a:cs typeface="Gill Sans"/>
              <a:sym typeface="Gill Sans"/>
            </a:endParaRPr>
          </a:p>
          <a:p>
            <a:pPr indent="0" lvl="0" marL="0" rtl="0" algn="ctr">
              <a:spcBef>
                <a:spcPts val="0"/>
              </a:spcBef>
              <a:spcAft>
                <a:spcPts val="0"/>
              </a:spcAft>
              <a:buNone/>
            </a:pPr>
            <a:r>
              <a:rPr lang="en-GB">
                <a:latin typeface="Gill Sans"/>
                <a:ea typeface="Gill Sans"/>
                <a:cs typeface="Gill Sans"/>
                <a:sym typeface="Gill Sans"/>
              </a:rPr>
              <a:t>Experiment Design</a:t>
            </a:r>
            <a:endParaRPr>
              <a:latin typeface="Gill Sans"/>
              <a:ea typeface="Gill Sans"/>
              <a:cs typeface="Gill Sans"/>
              <a:sym typeface="Gill Sans"/>
            </a:endParaRPr>
          </a:p>
        </p:txBody>
      </p:sp>
      <p:sp>
        <p:nvSpPr>
          <p:cNvPr id="68" name="Google Shape;68;p1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Prof. Shengdong Zhao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idx="4294967295" type="title"/>
          </p:nvPr>
        </p:nvSpPr>
        <p:spPr>
          <a:xfrm>
            <a:off x="457200" y="206375"/>
            <a:ext cx="8229600" cy="593700"/>
          </a:xfrm>
          <a:prstGeom prst="rect">
            <a:avLst/>
          </a:prstGeom>
          <a:noFill/>
          <a:ln>
            <a:noFill/>
          </a:ln>
        </p:spPr>
        <p:txBody>
          <a:bodyPr anchorCtr="0" anchor="ctr" bIns="41900" lIns="83775" spcFirstLastPara="1" rIns="83775" wrap="square" tIns="41900">
            <a:noAutofit/>
          </a:bodyPr>
          <a:lstStyle/>
          <a:p>
            <a:pPr indent="0" lvl="0" marL="0" marR="0" rtl="0" algn="ctr">
              <a:lnSpc>
                <a:spcPct val="100000"/>
              </a:lnSpc>
              <a:spcBef>
                <a:spcPts val="0"/>
              </a:spcBef>
              <a:spcAft>
                <a:spcPts val="0"/>
              </a:spcAft>
              <a:buClr>
                <a:schemeClr val="dk2"/>
              </a:buClr>
              <a:buSzPts val="4000"/>
              <a:buFont typeface="Gill Sans"/>
              <a:buNone/>
            </a:pPr>
            <a:r>
              <a:rPr i="0" lang="en-GB" sz="4000" u="none" cap="none" strike="noStrike">
                <a:latin typeface="Gill Sans"/>
                <a:ea typeface="Gill Sans"/>
                <a:cs typeface="Gill Sans"/>
                <a:sym typeface="Gill Sans"/>
              </a:rPr>
              <a:t>Why Eyes-free?</a:t>
            </a:r>
            <a:endParaRPr>
              <a:latin typeface="Gill Sans"/>
              <a:ea typeface="Gill Sans"/>
              <a:cs typeface="Gill Sans"/>
              <a:sym typeface="Gill Sans"/>
            </a:endParaRPr>
          </a:p>
        </p:txBody>
      </p:sp>
      <p:pic>
        <p:nvPicPr>
          <p:cNvPr id="140" name="Google Shape;140;p24"/>
          <p:cNvPicPr preferRelativeResize="0"/>
          <p:nvPr/>
        </p:nvPicPr>
        <p:blipFill rotWithShape="1">
          <a:blip r:embed="rId3">
            <a:alphaModFix/>
          </a:blip>
          <a:srcRect b="0" l="0" r="0" t="0"/>
          <a:stretch/>
        </p:blipFill>
        <p:spPr>
          <a:xfrm>
            <a:off x="755650" y="844550"/>
            <a:ext cx="2831306" cy="3725069"/>
          </a:xfrm>
          <a:prstGeom prst="rect">
            <a:avLst/>
          </a:prstGeom>
          <a:noFill/>
          <a:ln>
            <a:noFill/>
          </a:ln>
        </p:spPr>
      </p:pic>
      <p:pic>
        <p:nvPicPr>
          <p:cNvPr id="141" name="Google Shape;141;p24"/>
          <p:cNvPicPr preferRelativeResize="0"/>
          <p:nvPr/>
        </p:nvPicPr>
        <p:blipFill rotWithShape="1">
          <a:blip r:embed="rId4">
            <a:alphaModFix/>
          </a:blip>
          <a:srcRect b="0" l="0" r="0" t="0"/>
          <a:stretch/>
        </p:blipFill>
        <p:spPr>
          <a:xfrm>
            <a:off x="4787900" y="1458913"/>
            <a:ext cx="2485231" cy="2247901"/>
          </a:xfrm>
          <a:prstGeom prst="rect">
            <a:avLst/>
          </a:prstGeom>
          <a:noFill/>
          <a:ln>
            <a:noFill/>
          </a:ln>
        </p:spPr>
      </p:pic>
      <p:sp>
        <p:nvSpPr>
          <p:cNvPr id="142" name="Google Shape;142;p24"/>
          <p:cNvSpPr txBox="1"/>
          <p:nvPr/>
        </p:nvSpPr>
        <p:spPr>
          <a:xfrm>
            <a:off x="6867524" y="4816475"/>
            <a:ext cx="2133600" cy="273900"/>
          </a:xfrm>
          <a:prstGeom prst="rect">
            <a:avLst/>
          </a:prstGeom>
          <a:noFill/>
          <a:ln>
            <a:noFill/>
          </a:ln>
        </p:spPr>
        <p:txBody>
          <a:bodyPr anchorCtr="0" anchor="ctr" bIns="41900" lIns="83825" spcFirstLastPara="1" rIns="83825" wrap="square" tIns="41900">
            <a:noAutofit/>
          </a:bodyPr>
          <a:lstStyle/>
          <a:p>
            <a:pPr indent="0" lvl="0" marL="0" marR="0" rtl="0" algn="r">
              <a:lnSpc>
                <a:spcPct val="100000"/>
              </a:lnSpc>
              <a:spcBef>
                <a:spcPts val="0"/>
              </a:spcBef>
              <a:spcAft>
                <a:spcPts val="0"/>
              </a:spcAft>
              <a:buClr>
                <a:srgbClr val="898989"/>
              </a:buClr>
              <a:buSzPts val="1100"/>
              <a:buFont typeface="Gill Sans"/>
              <a:buNone/>
            </a:pPr>
            <a:fld id="{00000000-1234-1234-1234-123412341234}" type="slidenum">
              <a:rPr b="0" i="0" lang="en-GB" sz="1100" u="none">
                <a:solidFill>
                  <a:srgbClr val="898989"/>
                </a:solidFill>
                <a:latin typeface="Gill Sans"/>
                <a:ea typeface="Gill Sans"/>
                <a:cs typeface="Gill Sans"/>
                <a:sym typeface="Gill Sans"/>
              </a:rPr>
              <a:t>‹#›</a:t>
            </a:fld>
            <a:endParaRPr sz="900"/>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95" name="Shape 795"/>
        <p:cNvGrpSpPr/>
        <p:nvPr/>
      </p:nvGrpSpPr>
      <p:grpSpPr>
        <a:xfrm>
          <a:off x="0" y="0"/>
          <a:ext cx="0" cy="0"/>
          <a:chOff x="0" y="0"/>
          <a:chExt cx="0" cy="0"/>
        </a:xfrm>
      </p:grpSpPr>
      <p:sp>
        <p:nvSpPr>
          <p:cNvPr id="796" name="Google Shape;796;p1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Gill Sans"/>
                <a:ea typeface="Gill Sans"/>
                <a:cs typeface="Gill Sans"/>
                <a:sym typeface="Gill Sans"/>
              </a:rPr>
              <a:t>Step5.2: Example A</a:t>
            </a:r>
            <a:endParaRPr/>
          </a:p>
        </p:txBody>
      </p:sp>
      <p:sp>
        <p:nvSpPr>
          <p:cNvPr id="797" name="Google Shape;797;p114"/>
          <p:cNvSpPr txBox="1"/>
          <p:nvPr>
            <p:ph idx="1" type="body"/>
          </p:nvPr>
        </p:nvSpPr>
        <p:spPr>
          <a:xfrm>
            <a:off x="311700" y="1152475"/>
            <a:ext cx="4221900" cy="34164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SzPts val="1018"/>
              <a:buNone/>
            </a:pPr>
            <a:r>
              <a:rPr lang="en-GB" sz="1665">
                <a:solidFill>
                  <a:schemeClr val="dk1"/>
                </a:solidFill>
                <a:latin typeface="Gill Sans"/>
                <a:ea typeface="Gill Sans"/>
                <a:cs typeface="Gill Sans"/>
                <a:sym typeface="Gill Sans"/>
              </a:rPr>
              <a:t>Here follows an excerpt of participant description from a paper exploring pen-based mode switching.</a:t>
            </a:r>
            <a:endParaRPr sz="1665">
              <a:solidFill>
                <a:schemeClr val="dk1"/>
              </a:solidFill>
              <a:latin typeface="Gill Sans"/>
              <a:ea typeface="Gill Sans"/>
              <a:cs typeface="Gill Sans"/>
              <a:sym typeface="Gill Sans"/>
            </a:endParaRPr>
          </a:p>
          <a:p>
            <a:pPr indent="0" lvl="0" marL="0" rtl="0" algn="l">
              <a:lnSpc>
                <a:spcPct val="95000"/>
              </a:lnSpc>
              <a:spcBef>
                <a:spcPts val="1200"/>
              </a:spcBef>
              <a:spcAft>
                <a:spcPts val="1200"/>
              </a:spcAft>
              <a:buSzPts val="1018"/>
              <a:buNone/>
            </a:pPr>
            <a:r>
              <a:rPr i="1" lang="en-GB" sz="1665">
                <a:solidFill>
                  <a:schemeClr val="dk1"/>
                </a:solidFill>
                <a:latin typeface="Gill Sans"/>
                <a:ea typeface="Gill Sans"/>
                <a:cs typeface="Gill Sans"/>
                <a:sym typeface="Gill Sans"/>
              </a:rPr>
              <a:t>“Fifteen </a:t>
            </a:r>
            <a:r>
              <a:rPr b="1" i="1" lang="en-GB" sz="1665">
                <a:solidFill>
                  <a:schemeClr val="dk1"/>
                </a:solidFill>
                <a:latin typeface="Gill Sans"/>
                <a:ea typeface="Gill Sans"/>
                <a:cs typeface="Gill Sans"/>
                <a:sym typeface="Gill Sans"/>
              </a:rPr>
              <a:t>adult</a:t>
            </a:r>
            <a:r>
              <a:rPr i="1" lang="en-GB" sz="1665">
                <a:solidFill>
                  <a:schemeClr val="dk1"/>
                </a:solidFill>
                <a:latin typeface="Gill Sans"/>
                <a:ea typeface="Gill Sans"/>
                <a:cs typeface="Gill Sans"/>
                <a:sym typeface="Gill Sans"/>
              </a:rPr>
              <a:t> volunteers were recruited </a:t>
            </a:r>
            <a:r>
              <a:rPr b="1" i="1" lang="en-GB" sz="1665">
                <a:solidFill>
                  <a:schemeClr val="dk1"/>
                </a:solidFill>
                <a:latin typeface="Gill Sans"/>
                <a:ea typeface="Gill Sans"/>
                <a:cs typeface="Gill Sans"/>
                <a:sym typeface="Gill Sans"/>
              </a:rPr>
              <a:t>from a university campus</a:t>
            </a:r>
            <a:r>
              <a:rPr i="1" lang="en-GB" sz="1665">
                <a:solidFill>
                  <a:schemeClr val="dk1"/>
                </a:solidFill>
                <a:latin typeface="Gill Sans"/>
                <a:ea typeface="Gill Sans"/>
                <a:cs typeface="Gill Sans"/>
                <a:sym typeface="Gill Sans"/>
              </a:rPr>
              <a:t>. They were </a:t>
            </a:r>
            <a:r>
              <a:rPr b="1" i="1" lang="en-GB" sz="1665">
                <a:solidFill>
                  <a:schemeClr val="dk1"/>
                </a:solidFill>
                <a:latin typeface="Gill Sans"/>
                <a:ea typeface="Gill Sans"/>
                <a:cs typeface="Gill Sans"/>
                <a:sym typeface="Gill Sans"/>
              </a:rPr>
              <a:t>graduate and undergraduate</a:t>
            </a:r>
            <a:r>
              <a:rPr i="1" lang="en-GB" sz="1665">
                <a:solidFill>
                  <a:schemeClr val="dk1"/>
                </a:solidFill>
                <a:latin typeface="Gill Sans"/>
                <a:ea typeface="Gill Sans"/>
                <a:cs typeface="Gill Sans"/>
                <a:sym typeface="Gill Sans"/>
              </a:rPr>
              <a:t> students, </a:t>
            </a:r>
            <a:r>
              <a:rPr b="1" i="1" lang="en-GB" sz="1665">
                <a:solidFill>
                  <a:schemeClr val="dk1"/>
                </a:solidFill>
                <a:latin typeface="Gill Sans"/>
                <a:ea typeface="Gill Sans"/>
                <a:cs typeface="Gill Sans"/>
                <a:sym typeface="Gill Sans"/>
              </a:rPr>
              <a:t>two female and thirteen male, 20 to 30 years old.</a:t>
            </a:r>
            <a:r>
              <a:rPr i="1" lang="en-GB" sz="1665">
                <a:solidFill>
                  <a:schemeClr val="dk1"/>
                </a:solidFill>
                <a:latin typeface="Gill Sans"/>
                <a:ea typeface="Gill Sans"/>
                <a:cs typeface="Gill Sans"/>
                <a:sym typeface="Gill Sans"/>
              </a:rPr>
              <a:t> They received $25 for their participation. None of these participants were involved in the preliminary experiment for determining the pressure threshold.”</a:t>
            </a:r>
            <a:r>
              <a:rPr lang="en-GB" sz="1665">
                <a:solidFill>
                  <a:schemeClr val="dk1"/>
                </a:solidFill>
                <a:latin typeface="Gill Sans"/>
                <a:ea typeface="Gill Sans"/>
                <a:cs typeface="Gill Sans"/>
                <a:sym typeface="Gill Sans"/>
              </a:rPr>
              <a:t> (Li et al., 2005)</a:t>
            </a:r>
            <a:endParaRPr sz="1665">
              <a:solidFill>
                <a:schemeClr val="dk1"/>
              </a:solidFill>
              <a:latin typeface="Gill Sans"/>
              <a:ea typeface="Gill Sans"/>
              <a:cs typeface="Gill Sans"/>
              <a:sym typeface="Gill Sans"/>
            </a:endParaRPr>
          </a:p>
        </p:txBody>
      </p:sp>
      <p:sp>
        <p:nvSpPr>
          <p:cNvPr id="798" name="Google Shape;798;p114"/>
          <p:cNvSpPr txBox="1"/>
          <p:nvPr>
            <p:ph idx="1" type="body"/>
          </p:nvPr>
        </p:nvSpPr>
        <p:spPr>
          <a:xfrm>
            <a:off x="4703113" y="1152475"/>
            <a:ext cx="3824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650">
                <a:solidFill>
                  <a:schemeClr val="dk1"/>
                </a:solidFill>
                <a:latin typeface="Gill Sans"/>
                <a:ea typeface="Gill Sans"/>
                <a:cs typeface="Gill Sans"/>
                <a:sym typeface="Gill Sans"/>
              </a:rPr>
              <a:t>Participant Background</a:t>
            </a:r>
            <a:r>
              <a:rPr b="1" lang="en-GB" sz="1650">
                <a:solidFill>
                  <a:schemeClr val="dk1"/>
                </a:solidFill>
                <a:latin typeface="Gill Sans"/>
                <a:ea typeface="Gill Sans"/>
                <a:cs typeface="Gill Sans"/>
                <a:sym typeface="Gill Sans"/>
              </a:rPr>
              <a:t>:</a:t>
            </a:r>
            <a:endParaRPr b="1" sz="1650">
              <a:solidFill>
                <a:schemeClr val="dk1"/>
              </a:solidFill>
              <a:latin typeface="Gill Sans"/>
              <a:ea typeface="Gill Sans"/>
              <a:cs typeface="Gill Sans"/>
              <a:sym typeface="Gill Sans"/>
            </a:endParaRPr>
          </a:p>
          <a:p>
            <a:pPr indent="-333375" lvl="0" marL="457200" rtl="0" algn="l">
              <a:spcBef>
                <a:spcPts val="1200"/>
              </a:spcBef>
              <a:spcAft>
                <a:spcPts val="0"/>
              </a:spcAft>
              <a:buClr>
                <a:schemeClr val="dk1"/>
              </a:buClr>
              <a:buSzPts val="1650"/>
              <a:buFont typeface="Gill Sans"/>
              <a:buChar char="●"/>
            </a:pPr>
            <a:r>
              <a:rPr lang="en-GB" sz="1650">
                <a:solidFill>
                  <a:schemeClr val="dk1"/>
                </a:solidFill>
                <a:latin typeface="Gill Sans"/>
                <a:ea typeface="Gill Sans"/>
                <a:cs typeface="Gill Sans"/>
                <a:sym typeface="Gill Sans"/>
              </a:rPr>
              <a:t>Adult &amp; University students</a:t>
            </a:r>
            <a:endParaRPr sz="1650">
              <a:solidFill>
                <a:schemeClr val="dk1"/>
              </a:solidFill>
              <a:latin typeface="Gill Sans"/>
              <a:ea typeface="Gill Sans"/>
              <a:cs typeface="Gill Sans"/>
              <a:sym typeface="Gill Sans"/>
            </a:endParaRPr>
          </a:p>
          <a:p>
            <a:pPr indent="-333375" lvl="0" marL="457200" rtl="0" algn="l">
              <a:spcBef>
                <a:spcPts val="0"/>
              </a:spcBef>
              <a:spcAft>
                <a:spcPts val="0"/>
              </a:spcAft>
              <a:buClr>
                <a:schemeClr val="dk1"/>
              </a:buClr>
              <a:buSzPts val="1650"/>
              <a:buFont typeface="Gill Sans"/>
              <a:buChar char="●"/>
            </a:pPr>
            <a:r>
              <a:rPr lang="en-GB" sz="1650">
                <a:solidFill>
                  <a:schemeClr val="dk1"/>
                </a:solidFill>
                <a:latin typeface="Gill Sans"/>
                <a:ea typeface="Gill Sans"/>
                <a:cs typeface="Gill Sans"/>
                <a:sym typeface="Gill Sans"/>
              </a:rPr>
              <a:t>No involvement in preliminary experiment (a task-specific requirement)</a:t>
            </a:r>
            <a:endParaRPr sz="1650">
              <a:solidFill>
                <a:schemeClr val="dk1"/>
              </a:solidFill>
              <a:latin typeface="Gill Sans"/>
              <a:ea typeface="Gill Sans"/>
              <a:cs typeface="Gill Sans"/>
              <a:sym typeface="Gill Sans"/>
            </a:endParaRPr>
          </a:p>
          <a:p>
            <a:pPr indent="-333375" lvl="0" marL="457200" rtl="0" algn="l">
              <a:spcBef>
                <a:spcPts val="0"/>
              </a:spcBef>
              <a:spcAft>
                <a:spcPts val="0"/>
              </a:spcAft>
              <a:buClr>
                <a:schemeClr val="dk1"/>
              </a:buClr>
              <a:buSzPts val="1650"/>
              <a:buFont typeface="Gill Sans"/>
              <a:buChar char="●"/>
            </a:pPr>
            <a:r>
              <a:rPr lang="en-GB" sz="1650">
                <a:solidFill>
                  <a:schemeClr val="dk1"/>
                </a:solidFill>
                <a:latin typeface="Gill Sans"/>
                <a:ea typeface="Gill Sans"/>
                <a:cs typeface="Gill Sans"/>
                <a:sym typeface="Gill Sans"/>
              </a:rPr>
              <a:t>Both graduate and undergraduate students</a:t>
            </a:r>
            <a:endParaRPr sz="1650">
              <a:solidFill>
                <a:schemeClr val="dk1"/>
              </a:solidFill>
              <a:latin typeface="Gill Sans"/>
              <a:ea typeface="Gill Sans"/>
              <a:cs typeface="Gill Sans"/>
              <a:sym typeface="Gill Sans"/>
            </a:endParaRPr>
          </a:p>
          <a:p>
            <a:pPr indent="-333375" lvl="0" marL="457200" rtl="0" algn="l">
              <a:spcBef>
                <a:spcPts val="0"/>
              </a:spcBef>
              <a:spcAft>
                <a:spcPts val="0"/>
              </a:spcAft>
              <a:buClr>
                <a:schemeClr val="dk1"/>
              </a:buClr>
              <a:buSzPts val="1650"/>
              <a:buFont typeface="Gill Sans"/>
              <a:buChar char="●"/>
            </a:pPr>
            <a:r>
              <a:rPr lang="en-GB" sz="1650">
                <a:solidFill>
                  <a:schemeClr val="dk1"/>
                </a:solidFill>
                <a:latin typeface="Gill Sans"/>
                <a:ea typeface="Gill Sans"/>
                <a:cs typeface="Gill Sans"/>
                <a:sym typeface="Gill Sans"/>
              </a:rPr>
              <a:t>2 female and 13 male</a:t>
            </a:r>
            <a:endParaRPr sz="1650">
              <a:solidFill>
                <a:schemeClr val="dk1"/>
              </a:solidFill>
              <a:latin typeface="Gill Sans"/>
              <a:ea typeface="Gill Sans"/>
              <a:cs typeface="Gill Sans"/>
              <a:sym typeface="Gill Sans"/>
            </a:endParaRPr>
          </a:p>
          <a:p>
            <a:pPr indent="-333375" lvl="0" marL="457200" rtl="0" algn="l">
              <a:spcBef>
                <a:spcPts val="0"/>
              </a:spcBef>
              <a:spcAft>
                <a:spcPts val="0"/>
              </a:spcAft>
              <a:buClr>
                <a:schemeClr val="dk1"/>
              </a:buClr>
              <a:buSzPts val="1650"/>
              <a:buFont typeface="Gill Sans"/>
              <a:buChar char="●"/>
            </a:pPr>
            <a:r>
              <a:rPr lang="en-GB" sz="1650">
                <a:solidFill>
                  <a:schemeClr val="dk1"/>
                </a:solidFill>
                <a:latin typeface="Gill Sans"/>
                <a:ea typeface="Gill Sans"/>
                <a:cs typeface="Gill Sans"/>
                <a:sym typeface="Gill Sans"/>
              </a:rPr>
              <a:t>20-30 years old</a:t>
            </a:r>
            <a:endParaRPr sz="1650">
              <a:solidFill>
                <a:schemeClr val="dk1"/>
              </a:solidFill>
              <a:latin typeface="Gill Sans"/>
              <a:ea typeface="Gill Sans"/>
              <a:cs typeface="Gill Sans"/>
              <a:sym typeface="Gill Sans"/>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02" name="Shape 802"/>
        <p:cNvGrpSpPr/>
        <p:nvPr/>
      </p:nvGrpSpPr>
      <p:grpSpPr>
        <a:xfrm>
          <a:off x="0" y="0"/>
          <a:ext cx="0" cy="0"/>
          <a:chOff x="0" y="0"/>
          <a:chExt cx="0" cy="0"/>
        </a:xfrm>
      </p:grpSpPr>
      <p:sp>
        <p:nvSpPr>
          <p:cNvPr id="803" name="Google Shape;803;p1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Gill Sans"/>
                <a:ea typeface="Gill Sans"/>
                <a:cs typeface="Gill Sans"/>
                <a:sym typeface="Gill Sans"/>
              </a:rPr>
              <a:t>Step5.2: Example B</a:t>
            </a:r>
            <a:endParaRPr/>
          </a:p>
        </p:txBody>
      </p:sp>
      <p:sp>
        <p:nvSpPr>
          <p:cNvPr id="804" name="Google Shape;804;p115"/>
          <p:cNvSpPr txBox="1"/>
          <p:nvPr>
            <p:ph idx="1" type="body"/>
          </p:nvPr>
        </p:nvSpPr>
        <p:spPr>
          <a:xfrm>
            <a:off x="311700" y="1152475"/>
            <a:ext cx="5073600" cy="1353300"/>
          </a:xfrm>
          <a:prstGeom prst="rect">
            <a:avLst/>
          </a:prstGeom>
        </p:spPr>
        <p:txBody>
          <a:bodyPr anchorCtr="0" anchor="t" bIns="91425" lIns="91425" spcFirstLastPara="1" rIns="91425" wrap="square" tIns="91425">
            <a:normAutofit fontScale="92500" lnSpcReduction="20000"/>
          </a:bodyPr>
          <a:lstStyle/>
          <a:p>
            <a:pPr indent="0" lvl="0" marL="0" rtl="0" algn="l">
              <a:lnSpc>
                <a:spcPct val="95000"/>
              </a:lnSpc>
              <a:spcBef>
                <a:spcPts val="0"/>
              </a:spcBef>
              <a:spcAft>
                <a:spcPts val="1200"/>
              </a:spcAft>
              <a:buSzPct val="61111"/>
              <a:buNone/>
            </a:pPr>
            <a:r>
              <a:rPr i="1" lang="en-GB" sz="1665">
                <a:solidFill>
                  <a:schemeClr val="dk1"/>
                </a:solidFill>
                <a:latin typeface="Gill Sans"/>
                <a:ea typeface="Gill Sans"/>
                <a:cs typeface="Gill Sans"/>
                <a:sym typeface="Gill Sans"/>
              </a:rPr>
              <a:t>“25 participants (</a:t>
            </a:r>
            <a:r>
              <a:rPr b="1" i="1" lang="en-GB" sz="1665">
                <a:solidFill>
                  <a:schemeClr val="dk1"/>
                </a:solidFill>
                <a:latin typeface="Gill Sans"/>
                <a:ea typeface="Gill Sans"/>
                <a:cs typeface="Gill Sans"/>
                <a:sym typeface="Gill Sans"/>
              </a:rPr>
              <a:t>9 female, 18 male</a:t>
            </a:r>
            <a:r>
              <a:rPr i="1" lang="en-GB" sz="1665">
                <a:solidFill>
                  <a:schemeClr val="dk1"/>
                </a:solidFill>
                <a:latin typeface="Gill Sans"/>
                <a:ea typeface="Gill Sans"/>
                <a:cs typeface="Gill Sans"/>
                <a:sym typeface="Gill Sans"/>
              </a:rPr>
              <a:t>) ranging from 2</a:t>
            </a:r>
            <a:r>
              <a:rPr b="1" i="1" lang="en-GB" sz="1665">
                <a:solidFill>
                  <a:schemeClr val="dk1"/>
                </a:solidFill>
                <a:latin typeface="Gill Sans"/>
                <a:ea typeface="Gill Sans"/>
                <a:cs typeface="Gill Sans"/>
                <a:sym typeface="Gill Sans"/>
              </a:rPr>
              <a:t>0-35 years old (M=23.8, SD=3.1) </a:t>
            </a:r>
            <a:r>
              <a:rPr i="1" lang="en-GB" sz="1665">
                <a:solidFill>
                  <a:schemeClr val="dk1"/>
                </a:solidFill>
                <a:latin typeface="Gill Sans"/>
                <a:ea typeface="Gill Sans"/>
                <a:cs typeface="Gill Sans"/>
                <a:sym typeface="Gill Sans"/>
              </a:rPr>
              <a:t>volunteered for the study. The experiment was conducted in a well-lit gym close to the university with a constant (air-conditioned) temperature of 23°C. For walking and running tasks, we used a FreeMotion Reflex t 11.8 Treadmill.” </a:t>
            </a:r>
            <a:r>
              <a:rPr lang="en-GB" sz="1665">
                <a:solidFill>
                  <a:schemeClr val="dk1"/>
                </a:solidFill>
                <a:latin typeface="Gill Sans"/>
                <a:ea typeface="Gill Sans"/>
                <a:cs typeface="Gill Sans"/>
                <a:sym typeface="Gill Sans"/>
              </a:rPr>
              <a:t>(Roumen et al., 2015)</a:t>
            </a:r>
            <a:endParaRPr sz="1665">
              <a:solidFill>
                <a:schemeClr val="dk1"/>
              </a:solidFill>
              <a:latin typeface="Gill Sans"/>
              <a:ea typeface="Gill Sans"/>
              <a:cs typeface="Gill Sans"/>
              <a:sym typeface="Gill Sans"/>
            </a:endParaRPr>
          </a:p>
        </p:txBody>
      </p:sp>
      <p:sp>
        <p:nvSpPr>
          <p:cNvPr id="805" name="Google Shape;805;p115"/>
          <p:cNvSpPr txBox="1"/>
          <p:nvPr>
            <p:ph idx="1" type="body"/>
          </p:nvPr>
        </p:nvSpPr>
        <p:spPr>
          <a:xfrm>
            <a:off x="5469775" y="1164975"/>
            <a:ext cx="3096900" cy="117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650">
                <a:solidFill>
                  <a:schemeClr val="dk1"/>
                </a:solidFill>
                <a:latin typeface="Gill Sans"/>
                <a:ea typeface="Gill Sans"/>
                <a:cs typeface="Gill Sans"/>
                <a:sym typeface="Gill Sans"/>
              </a:rPr>
              <a:t>Participant Background</a:t>
            </a:r>
            <a:endParaRPr b="1" sz="1650">
              <a:solidFill>
                <a:schemeClr val="dk1"/>
              </a:solidFill>
              <a:latin typeface="Gill Sans"/>
              <a:ea typeface="Gill Sans"/>
              <a:cs typeface="Gill Sans"/>
              <a:sym typeface="Gill Sans"/>
            </a:endParaRPr>
          </a:p>
          <a:p>
            <a:pPr indent="0" lvl="0" marL="0" rtl="0" algn="l">
              <a:spcBef>
                <a:spcPts val="1200"/>
              </a:spcBef>
              <a:spcAft>
                <a:spcPts val="1200"/>
              </a:spcAft>
              <a:buNone/>
            </a:pPr>
            <a:r>
              <a:rPr lang="en-GB" sz="1650">
                <a:solidFill>
                  <a:schemeClr val="dk1"/>
                </a:solidFill>
                <a:latin typeface="Gill Sans"/>
                <a:ea typeface="Gill Sans"/>
                <a:cs typeface="Gill Sans"/>
                <a:sym typeface="Gill Sans"/>
              </a:rPr>
              <a:t>Healthy people, 9 female and 18 male, 20-35 years old</a:t>
            </a:r>
            <a:endParaRPr sz="1650">
              <a:solidFill>
                <a:schemeClr val="dk1"/>
              </a:solidFill>
              <a:latin typeface="Gill Sans"/>
              <a:ea typeface="Gill Sans"/>
              <a:cs typeface="Gill Sans"/>
              <a:sym typeface="Gill Sans"/>
            </a:endParaRPr>
          </a:p>
        </p:txBody>
      </p:sp>
      <p:pic>
        <p:nvPicPr>
          <p:cNvPr id="806" name="Google Shape;806;p115"/>
          <p:cNvPicPr preferRelativeResize="0"/>
          <p:nvPr/>
        </p:nvPicPr>
        <p:blipFill>
          <a:blip r:embed="rId3">
            <a:alphaModFix/>
          </a:blip>
          <a:stretch>
            <a:fillRect/>
          </a:stretch>
        </p:blipFill>
        <p:spPr>
          <a:xfrm>
            <a:off x="883712" y="2628275"/>
            <a:ext cx="7376577" cy="20730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1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Gill Sans"/>
                <a:ea typeface="Gill Sans"/>
                <a:cs typeface="Gill Sans"/>
                <a:sym typeface="Gill Sans"/>
              </a:rPr>
              <a:t>Step5.2: Thinking Question</a:t>
            </a:r>
            <a:endParaRPr/>
          </a:p>
        </p:txBody>
      </p:sp>
      <p:sp>
        <p:nvSpPr>
          <p:cNvPr id="812" name="Google Shape;812;p1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Clr>
                <a:schemeClr val="dk1"/>
              </a:buClr>
              <a:buSzPts val="2100"/>
              <a:buFont typeface="Gill Sans"/>
              <a:buChar char="❏"/>
            </a:pPr>
            <a:r>
              <a:rPr lang="en-GB" sz="2100">
                <a:solidFill>
                  <a:schemeClr val="dk1"/>
                </a:solidFill>
                <a:latin typeface="Gill Sans"/>
                <a:ea typeface="Gill Sans"/>
                <a:cs typeface="Gill Sans"/>
                <a:sym typeface="Gill Sans"/>
              </a:rPr>
              <a:t>What terms and items do we need to consider in designing consent forms?</a:t>
            </a:r>
            <a:endParaRPr sz="2100">
              <a:solidFill>
                <a:schemeClr val="dk1"/>
              </a:solidFill>
              <a:latin typeface="Gill Sans"/>
              <a:ea typeface="Gill Sans"/>
              <a:cs typeface="Gill Sans"/>
              <a:sym typeface="Gill Sans"/>
            </a:endParaRPr>
          </a:p>
        </p:txBody>
      </p:sp>
      <p:sp>
        <p:nvSpPr>
          <p:cNvPr id="813" name="Google Shape;813;p116"/>
          <p:cNvSpPr txBox="1"/>
          <p:nvPr>
            <p:ph idx="1" type="body"/>
          </p:nvPr>
        </p:nvSpPr>
        <p:spPr>
          <a:xfrm>
            <a:off x="878825" y="2021313"/>
            <a:ext cx="7010100" cy="4743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GB" sz="2100">
                <a:solidFill>
                  <a:schemeClr val="accent1"/>
                </a:solidFill>
                <a:latin typeface="Gill Sans"/>
                <a:ea typeface="Gill Sans"/>
                <a:cs typeface="Gill Sans"/>
                <a:sym typeface="Gill Sans"/>
              </a:rPr>
              <a:t>https://</a:t>
            </a:r>
            <a:r>
              <a:rPr lang="en-GB" sz="2100">
                <a:solidFill>
                  <a:schemeClr val="accent1"/>
                </a:solidFill>
                <a:latin typeface="Gill Sans"/>
                <a:ea typeface="Gill Sans"/>
                <a:cs typeface="Gill Sans"/>
                <a:sym typeface="Gill Sans"/>
              </a:rPr>
              <a:t>pollev.com/</a:t>
            </a:r>
            <a:r>
              <a:rPr lang="en-GB" sz="2100">
                <a:solidFill>
                  <a:schemeClr val="accent1"/>
                </a:solidFill>
              </a:rPr>
              <a:t>szhao168</a:t>
            </a:r>
            <a:endParaRPr sz="2100">
              <a:solidFill>
                <a:schemeClr val="accent1"/>
              </a:solidFill>
              <a:latin typeface="Gill Sans"/>
              <a:ea typeface="Gill Sans"/>
              <a:cs typeface="Gill Sans"/>
              <a:sym typeface="Gill Sans"/>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Gill Sans"/>
                <a:ea typeface="Gill Sans"/>
                <a:cs typeface="Gill Sans"/>
                <a:sym typeface="Gill Sans"/>
              </a:rPr>
              <a:t>Step5.2: What is a Good Consent Form?</a:t>
            </a:r>
            <a:endParaRPr/>
          </a:p>
        </p:txBody>
      </p:sp>
      <p:sp>
        <p:nvSpPr>
          <p:cNvPr id="819" name="Google Shape;819;p117"/>
          <p:cNvSpPr txBox="1"/>
          <p:nvPr/>
        </p:nvSpPr>
        <p:spPr>
          <a:xfrm>
            <a:off x="397800" y="1038625"/>
            <a:ext cx="8269800" cy="2453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b="1" lang="en-GB" sz="1750">
                <a:solidFill>
                  <a:schemeClr val="dk1"/>
                </a:solidFill>
                <a:latin typeface="Gill Sans"/>
                <a:ea typeface="Gill Sans"/>
                <a:cs typeface="Gill Sans"/>
                <a:sym typeface="Gill Sans"/>
              </a:rPr>
              <a:t>A good consent form should basically include:</a:t>
            </a:r>
            <a:endParaRPr b="1" sz="1750">
              <a:solidFill>
                <a:schemeClr val="dk1"/>
              </a:solidFill>
              <a:latin typeface="Gill Sans"/>
              <a:ea typeface="Gill Sans"/>
              <a:cs typeface="Gill Sans"/>
              <a:sym typeface="Gill Sans"/>
            </a:endParaRPr>
          </a:p>
          <a:p>
            <a:pPr indent="-339725" lvl="0" marL="457200" rtl="0" algn="l">
              <a:lnSpc>
                <a:spcPct val="115000"/>
              </a:lnSpc>
              <a:spcBef>
                <a:spcPts val="1100"/>
              </a:spcBef>
              <a:spcAft>
                <a:spcPts val="0"/>
              </a:spcAft>
              <a:buClr>
                <a:schemeClr val="dk1"/>
              </a:buClr>
              <a:buSzPts val="1750"/>
              <a:buFont typeface="Gill Sans"/>
              <a:buChar char="❏"/>
            </a:pPr>
            <a:r>
              <a:rPr b="1" lang="en-GB" sz="1750">
                <a:solidFill>
                  <a:schemeClr val="dk1"/>
                </a:solidFill>
                <a:latin typeface="Gill Sans"/>
                <a:ea typeface="Gill Sans"/>
                <a:cs typeface="Gill Sans"/>
                <a:sym typeface="Gill Sans"/>
              </a:rPr>
              <a:t>Who you are. </a:t>
            </a:r>
            <a:endParaRPr sz="1750">
              <a:solidFill>
                <a:schemeClr val="dk1"/>
              </a:solidFill>
              <a:latin typeface="Gill Sans"/>
              <a:ea typeface="Gill Sans"/>
              <a:cs typeface="Gill Sans"/>
              <a:sym typeface="Gill Sans"/>
            </a:endParaRPr>
          </a:p>
          <a:p>
            <a:pPr indent="-339725" lvl="0" marL="457200" rtl="0" algn="l">
              <a:lnSpc>
                <a:spcPct val="115000"/>
              </a:lnSpc>
              <a:spcBef>
                <a:spcPts val="0"/>
              </a:spcBef>
              <a:spcAft>
                <a:spcPts val="0"/>
              </a:spcAft>
              <a:buClr>
                <a:schemeClr val="dk1"/>
              </a:buClr>
              <a:buSzPts val="1750"/>
              <a:buFont typeface="Gill Sans"/>
              <a:buChar char="❏"/>
            </a:pPr>
            <a:r>
              <a:rPr b="1" lang="en-GB" sz="1750">
                <a:solidFill>
                  <a:schemeClr val="dk1"/>
                </a:solidFill>
                <a:latin typeface="Gill Sans"/>
                <a:ea typeface="Gill Sans"/>
                <a:cs typeface="Gill Sans"/>
                <a:sym typeface="Gill Sans"/>
              </a:rPr>
              <a:t>What you are asking the participants to do.</a:t>
            </a:r>
            <a:r>
              <a:rPr lang="en-GB" sz="1750">
                <a:solidFill>
                  <a:schemeClr val="dk1"/>
                </a:solidFill>
                <a:latin typeface="Gill Sans"/>
                <a:ea typeface="Gill Sans"/>
                <a:cs typeface="Gill Sans"/>
                <a:sym typeface="Gill Sans"/>
              </a:rPr>
              <a:t> </a:t>
            </a:r>
            <a:endParaRPr sz="1750">
              <a:solidFill>
                <a:schemeClr val="dk1"/>
              </a:solidFill>
              <a:latin typeface="Gill Sans"/>
              <a:ea typeface="Gill Sans"/>
              <a:cs typeface="Gill Sans"/>
              <a:sym typeface="Gill Sans"/>
            </a:endParaRPr>
          </a:p>
          <a:p>
            <a:pPr indent="-339725" lvl="0" marL="457200" rtl="0" algn="l">
              <a:lnSpc>
                <a:spcPct val="115000"/>
              </a:lnSpc>
              <a:spcBef>
                <a:spcPts val="0"/>
              </a:spcBef>
              <a:spcAft>
                <a:spcPts val="0"/>
              </a:spcAft>
              <a:buClr>
                <a:schemeClr val="dk1"/>
              </a:buClr>
              <a:buSzPts val="1750"/>
              <a:buFont typeface="Gill Sans"/>
              <a:buChar char="❏"/>
            </a:pPr>
            <a:r>
              <a:rPr b="1" lang="en-GB" sz="1750">
                <a:solidFill>
                  <a:schemeClr val="dk1"/>
                </a:solidFill>
                <a:latin typeface="Gill Sans"/>
                <a:ea typeface="Gill Sans"/>
                <a:cs typeface="Gill Sans"/>
                <a:sym typeface="Gill Sans"/>
              </a:rPr>
              <a:t>What kind of data you will be collecting and how it will be used.</a:t>
            </a:r>
            <a:r>
              <a:rPr lang="en-GB" sz="1750">
                <a:solidFill>
                  <a:schemeClr val="dk1"/>
                </a:solidFill>
                <a:latin typeface="Gill Sans"/>
                <a:ea typeface="Gill Sans"/>
                <a:cs typeface="Gill Sans"/>
                <a:sym typeface="Gill Sans"/>
              </a:rPr>
              <a:t> </a:t>
            </a:r>
            <a:endParaRPr sz="1750">
              <a:solidFill>
                <a:schemeClr val="dk1"/>
              </a:solidFill>
              <a:latin typeface="Gill Sans"/>
              <a:ea typeface="Gill Sans"/>
              <a:cs typeface="Gill Sans"/>
              <a:sym typeface="Gill Sans"/>
            </a:endParaRPr>
          </a:p>
          <a:p>
            <a:pPr indent="-339725" lvl="0" marL="457200" rtl="0" algn="l">
              <a:lnSpc>
                <a:spcPct val="115000"/>
              </a:lnSpc>
              <a:spcBef>
                <a:spcPts val="0"/>
              </a:spcBef>
              <a:spcAft>
                <a:spcPts val="0"/>
              </a:spcAft>
              <a:buClr>
                <a:schemeClr val="dk1"/>
              </a:buClr>
              <a:buSzPts val="1750"/>
              <a:buFont typeface="Gill Sans"/>
              <a:buChar char="❏"/>
            </a:pPr>
            <a:r>
              <a:rPr b="1" lang="en-GB" sz="1750">
                <a:solidFill>
                  <a:schemeClr val="dk1"/>
                </a:solidFill>
                <a:latin typeface="Gill Sans"/>
                <a:ea typeface="Gill Sans"/>
                <a:cs typeface="Gill Sans"/>
                <a:sym typeface="Gill Sans"/>
              </a:rPr>
              <a:t>What rights the participant has.</a:t>
            </a:r>
            <a:r>
              <a:rPr lang="en-GB" sz="1750">
                <a:solidFill>
                  <a:schemeClr val="dk1"/>
                </a:solidFill>
                <a:latin typeface="Gill Sans"/>
                <a:ea typeface="Gill Sans"/>
                <a:cs typeface="Gill Sans"/>
                <a:sym typeface="Gill Sans"/>
              </a:rPr>
              <a:t> </a:t>
            </a:r>
            <a:endParaRPr sz="1750">
              <a:solidFill>
                <a:schemeClr val="dk1"/>
              </a:solidFill>
              <a:latin typeface="Gill Sans"/>
              <a:ea typeface="Gill Sans"/>
              <a:cs typeface="Gill Sans"/>
              <a:sym typeface="Gill Sans"/>
            </a:endParaRPr>
          </a:p>
          <a:p>
            <a:pPr indent="-339725" lvl="0" marL="457200" rtl="0" algn="l">
              <a:lnSpc>
                <a:spcPct val="115000"/>
              </a:lnSpc>
              <a:spcBef>
                <a:spcPts val="0"/>
              </a:spcBef>
              <a:spcAft>
                <a:spcPts val="0"/>
              </a:spcAft>
              <a:buClr>
                <a:schemeClr val="dk1"/>
              </a:buClr>
              <a:buSzPts val="1750"/>
              <a:buFont typeface="Gill Sans"/>
              <a:buChar char="❏"/>
            </a:pPr>
            <a:r>
              <a:rPr b="1" lang="en-GB" sz="1750">
                <a:solidFill>
                  <a:schemeClr val="dk1"/>
                </a:solidFill>
                <a:latin typeface="Gill Sans"/>
                <a:ea typeface="Gill Sans"/>
                <a:cs typeface="Gill Sans"/>
                <a:sym typeface="Gill Sans"/>
              </a:rPr>
              <a:t>If participants will be compensated.</a:t>
            </a:r>
            <a:endParaRPr sz="1750">
              <a:solidFill>
                <a:schemeClr val="dk1"/>
              </a:solidFill>
              <a:latin typeface="Gill Sans"/>
              <a:ea typeface="Gill Sans"/>
              <a:cs typeface="Gill Sans"/>
              <a:sym typeface="Gill Sans"/>
            </a:endParaRPr>
          </a:p>
          <a:p>
            <a:pPr indent="-339725" lvl="0" marL="457200" rtl="0" algn="l">
              <a:lnSpc>
                <a:spcPct val="115000"/>
              </a:lnSpc>
              <a:spcBef>
                <a:spcPts val="0"/>
              </a:spcBef>
              <a:spcAft>
                <a:spcPts val="0"/>
              </a:spcAft>
              <a:buClr>
                <a:schemeClr val="dk1"/>
              </a:buClr>
              <a:buSzPts val="1750"/>
              <a:buFont typeface="Gill Sans"/>
              <a:buChar char="❏"/>
            </a:pPr>
            <a:r>
              <a:rPr b="1" lang="en-GB" sz="1750">
                <a:solidFill>
                  <a:schemeClr val="dk1"/>
                </a:solidFill>
                <a:latin typeface="Gill Sans"/>
                <a:ea typeface="Gill Sans"/>
                <a:cs typeface="Gill Sans"/>
                <a:sym typeface="Gill Sans"/>
              </a:rPr>
              <a:t>The participant must explicitly say "yes" to the consent form.</a:t>
            </a:r>
            <a:endParaRPr sz="1750">
              <a:solidFill>
                <a:schemeClr val="dk1"/>
              </a:solidFill>
              <a:latin typeface="Gill Sans"/>
              <a:ea typeface="Gill Sans"/>
              <a:cs typeface="Gill Sans"/>
              <a:sym typeface="Gill Sans"/>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1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Gill Sans"/>
                <a:ea typeface="Gill Sans"/>
                <a:cs typeface="Gill Sans"/>
                <a:sym typeface="Gill Sans"/>
              </a:rPr>
              <a:t>Step5.2: An Example of Consent From</a:t>
            </a:r>
            <a:endParaRPr/>
          </a:p>
        </p:txBody>
      </p:sp>
      <p:sp>
        <p:nvSpPr>
          <p:cNvPr id="825" name="Google Shape;825;p118"/>
          <p:cNvSpPr txBox="1"/>
          <p:nvPr/>
        </p:nvSpPr>
        <p:spPr>
          <a:xfrm>
            <a:off x="397800" y="1038625"/>
            <a:ext cx="8269800" cy="3879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Clr>
                <a:schemeClr val="dk1"/>
              </a:buClr>
              <a:buSzPts val="1100"/>
              <a:buFont typeface="Arial"/>
              <a:buNone/>
            </a:pPr>
            <a:r>
              <a:rPr lang="en-GB" sz="1250">
                <a:solidFill>
                  <a:srgbClr val="FF0000"/>
                </a:solidFill>
                <a:latin typeface="Gill Sans"/>
                <a:ea typeface="Gill Sans"/>
                <a:cs typeface="Gill Sans"/>
                <a:sym typeface="Gill Sans"/>
              </a:rPr>
              <a:t>We are students in the Human-Computer Interaction course.</a:t>
            </a:r>
            <a:r>
              <a:rPr lang="en-GB" sz="1250">
                <a:solidFill>
                  <a:schemeClr val="dk1"/>
                </a:solidFill>
                <a:latin typeface="Gill Sans"/>
                <a:ea typeface="Gill Sans"/>
                <a:cs typeface="Gill Sans"/>
                <a:sym typeface="Gill Sans"/>
              </a:rPr>
              <a:t> For our first coursework we are studying how students at the University of Edinburgh use calendaring systems such as paper calendars, Google Calendar, and Office 365 Calendar.</a:t>
            </a:r>
            <a:endParaRPr sz="1250">
              <a:solidFill>
                <a:schemeClr val="dk1"/>
              </a:solidFill>
              <a:latin typeface="Gill Sans"/>
              <a:ea typeface="Gill Sans"/>
              <a:cs typeface="Gill Sans"/>
              <a:sym typeface="Gill Sans"/>
            </a:endParaRPr>
          </a:p>
          <a:p>
            <a:pPr indent="0" lvl="0" marL="0" rtl="0" algn="l">
              <a:lnSpc>
                <a:spcPct val="115000"/>
              </a:lnSpc>
              <a:spcBef>
                <a:spcPts val="1100"/>
              </a:spcBef>
              <a:spcAft>
                <a:spcPts val="0"/>
              </a:spcAft>
              <a:buClr>
                <a:schemeClr val="dk1"/>
              </a:buClr>
              <a:buSzPts val="1100"/>
              <a:buFont typeface="Arial"/>
              <a:buNone/>
            </a:pPr>
            <a:r>
              <a:rPr lang="en-GB" sz="1250">
                <a:solidFill>
                  <a:schemeClr val="dk1"/>
                </a:solidFill>
                <a:latin typeface="Gill Sans"/>
                <a:ea typeface="Gill Sans"/>
                <a:cs typeface="Gill Sans"/>
                <a:sym typeface="Gill Sans"/>
              </a:rPr>
              <a:t>In this survey we are investigating how people use their online calendars so that we can better understand their calendar-related needs and choices. </a:t>
            </a:r>
            <a:r>
              <a:rPr lang="en-GB" sz="1250">
                <a:solidFill>
                  <a:srgbClr val="FF0000"/>
                </a:solidFill>
                <a:latin typeface="Gill Sans"/>
                <a:ea typeface="Gill Sans"/>
                <a:cs typeface="Gill Sans"/>
                <a:sym typeface="Gill Sans"/>
              </a:rPr>
              <a:t>We will ask you for some information about yourself, about the way in which you use computers and the internet, about the tools you use to manage your timetable and other events.</a:t>
            </a:r>
            <a:endParaRPr sz="1250">
              <a:solidFill>
                <a:srgbClr val="FF0000"/>
              </a:solidFill>
              <a:latin typeface="Gill Sans"/>
              <a:ea typeface="Gill Sans"/>
              <a:cs typeface="Gill Sans"/>
              <a:sym typeface="Gill Sans"/>
            </a:endParaRPr>
          </a:p>
          <a:p>
            <a:pPr indent="0" lvl="0" marL="0" rtl="0" algn="l">
              <a:lnSpc>
                <a:spcPct val="115000"/>
              </a:lnSpc>
              <a:spcBef>
                <a:spcPts val="1100"/>
              </a:spcBef>
              <a:spcAft>
                <a:spcPts val="0"/>
              </a:spcAft>
              <a:buClr>
                <a:schemeClr val="dk1"/>
              </a:buClr>
              <a:buSzPts val="1100"/>
              <a:buFont typeface="Arial"/>
              <a:buNone/>
            </a:pPr>
            <a:r>
              <a:rPr lang="en-GB" sz="1250">
                <a:solidFill>
                  <a:schemeClr val="dk1"/>
                </a:solidFill>
                <a:latin typeface="Gill Sans"/>
                <a:ea typeface="Gill Sans"/>
                <a:cs typeface="Gill Sans"/>
                <a:sym typeface="Gill Sans"/>
              </a:rPr>
              <a:t>Completing the survey will take about 10 minutes. </a:t>
            </a:r>
            <a:r>
              <a:rPr lang="en-GB" sz="1250">
                <a:solidFill>
                  <a:srgbClr val="FF0000"/>
                </a:solidFill>
                <a:latin typeface="Gill Sans"/>
                <a:ea typeface="Gill Sans"/>
                <a:cs typeface="Gill Sans"/>
                <a:sym typeface="Gill Sans"/>
              </a:rPr>
              <a:t>You can interrupt the survey at any time and return to finish it later. All the data that you provide will be stored on [list your survey provider] and user-level access will be restricted to our group. Questions marked with a red star are mandatory - you will need to answer them in order to complete the survey.</a:t>
            </a:r>
            <a:endParaRPr sz="1250">
              <a:solidFill>
                <a:srgbClr val="FF0000"/>
              </a:solidFill>
              <a:latin typeface="Gill Sans"/>
              <a:ea typeface="Gill Sans"/>
              <a:cs typeface="Gill Sans"/>
              <a:sym typeface="Gill Sans"/>
            </a:endParaRPr>
          </a:p>
          <a:p>
            <a:pPr indent="0" lvl="0" marL="0" rtl="0" algn="l">
              <a:lnSpc>
                <a:spcPct val="115000"/>
              </a:lnSpc>
              <a:spcBef>
                <a:spcPts val="1100"/>
              </a:spcBef>
              <a:spcAft>
                <a:spcPts val="0"/>
              </a:spcAft>
              <a:buClr>
                <a:schemeClr val="dk1"/>
              </a:buClr>
              <a:buSzPts val="1100"/>
              <a:buFont typeface="Arial"/>
              <a:buNone/>
            </a:pPr>
            <a:r>
              <a:rPr lang="en-GB" sz="1250">
                <a:solidFill>
                  <a:schemeClr val="dk1"/>
                </a:solidFill>
                <a:latin typeface="Gill Sans"/>
                <a:ea typeface="Gill Sans"/>
                <a:cs typeface="Gill Sans"/>
                <a:sym typeface="Gill Sans"/>
              </a:rPr>
              <a:t>This project has undergone ethical screening in accordance with the University of Edinburgh School of Informatics ethics process (RT1432). You will be paid $20 on your successful completion of this experiment.</a:t>
            </a:r>
            <a:endParaRPr sz="1250">
              <a:solidFill>
                <a:schemeClr val="dk1"/>
              </a:solidFill>
              <a:latin typeface="Gill Sans"/>
              <a:ea typeface="Gill Sans"/>
              <a:cs typeface="Gill Sans"/>
              <a:sym typeface="Gill Sans"/>
            </a:endParaRPr>
          </a:p>
          <a:p>
            <a:pPr indent="0" lvl="0" marL="0" rtl="0" algn="l">
              <a:lnSpc>
                <a:spcPct val="115000"/>
              </a:lnSpc>
              <a:spcBef>
                <a:spcPts val="1100"/>
              </a:spcBef>
              <a:spcAft>
                <a:spcPts val="0"/>
              </a:spcAft>
              <a:buClr>
                <a:schemeClr val="dk1"/>
              </a:buClr>
              <a:buSzPts val="1100"/>
              <a:buFont typeface="Arial"/>
              <a:buNone/>
            </a:pPr>
            <a:r>
              <a:rPr lang="en-GB" sz="1250">
                <a:solidFill>
                  <a:schemeClr val="dk1"/>
                </a:solidFill>
                <a:latin typeface="Gill Sans"/>
                <a:ea typeface="Gill Sans"/>
                <a:cs typeface="Gill Sans"/>
                <a:sym typeface="Gill Sans"/>
              </a:rPr>
              <a:t>Do you agree to take part in this study, and do you agree that I can use your data for my HCI student project.</a:t>
            </a:r>
            <a:endParaRPr sz="1250">
              <a:solidFill>
                <a:schemeClr val="dk1"/>
              </a:solidFill>
              <a:latin typeface="Gill Sans"/>
              <a:ea typeface="Gill Sans"/>
              <a:cs typeface="Gill Sans"/>
              <a:sym typeface="Gill Sans"/>
            </a:endParaRPr>
          </a:p>
          <a:p>
            <a:pPr indent="0" lvl="0" marL="0" rtl="0" algn="l">
              <a:lnSpc>
                <a:spcPct val="115000"/>
              </a:lnSpc>
              <a:spcBef>
                <a:spcPts val="1100"/>
              </a:spcBef>
              <a:spcAft>
                <a:spcPts val="0"/>
              </a:spcAft>
              <a:buNone/>
            </a:pPr>
            <a:r>
              <a:rPr lang="en-GB" sz="1250">
                <a:solidFill>
                  <a:schemeClr val="dk1"/>
                </a:solidFill>
                <a:latin typeface="Gill Sans"/>
                <a:ea typeface="Gill Sans"/>
                <a:cs typeface="Gill Sans"/>
                <a:sym typeface="Gill Sans"/>
              </a:rPr>
              <a:t>Yes / No</a:t>
            </a:r>
            <a:endParaRPr sz="1250">
              <a:solidFill>
                <a:schemeClr val="dk1"/>
              </a:solidFill>
              <a:latin typeface="Gill Sans"/>
              <a:ea typeface="Gill Sans"/>
              <a:cs typeface="Gill Sans"/>
              <a:sym typeface="Gill Sans"/>
            </a:endParaRPr>
          </a:p>
          <a:p>
            <a:pPr indent="0" lvl="0" marL="0" rtl="0" algn="l">
              <a:lnSpc>
                <a:spcPct val="115000"/>
              </a:lnSpc>
              <a:spcBef>
                <a:spcPts val="1100"/>
              </a:spcBef>
              <a:spcAft>
                <a:spcPts val="1100"/>
              </a:spcAft>
              <a:buNone/>
            </a:pPr>
            <a:r>
              <a:rPr lang="en-GB" sz="1250">
                <a:solidFill>
                  <a:schemeClr val="dk1"/>
                </a:solidFill>
                <a:latin typeface="Gill Sans"/>
                <a:ea typeface="Gill Sans"/>
                <a:cs typeface="Gill Sans"/>
                <a:sym typeface="Gill Sans"/>
              </a:rPr>
              <a:t>(Adapted from HCI: Consent Example from </a:t>
            </a:r>
            <a:r>
              <a:rPr lang="en-GB" sz="1250" u="sng">
                <a:solidFill>
                  <a:schemeClr val="hlink"/>
                </a:solidFill>
                <a:latin typeface="Gill Sans"/>
                <a:ea typeface="Gill Sans"/>
                <a:cs typeface="Gill Sans"/>
                <a:sym typeface="Gill Sans"/>
                <a:hlinkClick r:id="rId3"/>
              </a:rPr>
              <a:t>School of Informatics, the University of Edinburgh</a:t>
            </a:r>
            <a:r>
              <a:rPr lang="en-GB" sz="1250">
                <a:solidFill>
                  <a:schemeClr val="dk1"/>
                </a:solidFill>
                <a:latin typeface="Gill Sans"/>
                <a:ea typeface="Gill Sans"/>
                <a:cs typeface="Gill Sans"/>
                <a:sym typeface="Gill Sans"/>
              </a:rPr>
              <a:t>)</a:t>
            </a:r>
            <a:endParaRPr sz="1250">
              <a:solidFill>
                <a:schemeClr val="dk1"/>
              </a:solidFill>
              <a:latin typeface="Gill Sans"/>
              <a:ea typeface="Gill Sans"/>
              <a:cs typeface="Gill Sans"/>
              <a:sym typeface="Gill Sans"/>
            </a:endParaRPr>
          </a:p>
        </p:txBody>
      </p:sp>
      <p:sp>
        <p:nvSpPr>
          <p:cNvPr id="826" name="Google Shape;826;p118"/>
          <p:cNvSpPr/>
          <p:nvPr/>
        </p:nvSpPr>
        <p:spPr>
          <a:xfrm>
            <a:off x="1584350" y="873525"/>
            <a:ext cx="1052400" cy="2682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1000">
                <a:latin typeface="Gill Sans"/>
                <a:ea typeface="Gill Sans"/>
                <a:cs typeface="Gill Sans"/>
                <a:sym typeface="Gill Sans"/>
              </a:rPr>
              <a:t>Who you are.</a:t>
            </a:r>
            <a:endParaRPr b="1" sz="1000">
              <a:latin typeface="Gill Sans"/>
              <a:ea typeface="Gill Sans"/>
              <a:cs typeface="Gill Sans"/>
              <a:sym typeface="Gill Sans"/>
            </a:endParaRPr>
          </a:p>
        </p:txBody>
      </p:sp>
      <p:sp>
        <p:nvSpPr>
          <p:cNvPr id="827" name="Google Shape;827;p118"/>
          <p:cNvSpPr/>
          <p:nvPr/>
        </p:nvSpPr>
        <p:spPr>
          <a:xfrm>
            <a:off x="3519600" y="1650175"/>
            <a:ext cx="2836800" cy="2682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1000">
                <a:latin typeface="Gill Sans"/>
                <a:ea typeface="Gill Sans"/>
                <a:cs typeface="Gill Sans"/>
                <a:sym typeface="Gill Sans"/>
              </a:rPr>
              <a:t>What you are asking your participants to do.</a:t>
            </a:r>
            <a:endParaRPr b="1" sz="1000">
              <a:latin typeface="Gill Sans"/>
              <a:ea typeface="Gill Sans"/>
              <a:cs typeface="Gill Sans"/>
              <a:sym typeface="Gill Sans"/>
            </a:endParaRPr>
          </a:p>
        </p:txBody>
      </p:sp>
      <p:sp>
        <p:nvSpPr>
          <p:cNvPr id="828" name="Google Shape;828;p118"/>
          <p:cNvSpPr/>
          <p:nvPr/>
        </p:nvSpPr>
        <p:spPr>
          <a:xfrm>
            <a:off x="5013325" y="2983550"/>
            <a:ext cx="2111700" cy="325800"/>
          </a:xfrm>
          <a:prstGeom prst="wedgeRectCallout">
            <a:avLst>
              <a:gd fmla="val -20601" name="adj1"/>
              <a:gd fmla="val -72169"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1000">
                <a:latin typeface="Gill Sans"/>
                <a:ea typeface="Gill Sans"/>
                <a:cs typeface="Gill Sans"/>
                <a:sym typeface="Gill Sans"/>
              </a:rPr>
              <a:t>What data you will be collecting and how it will be used.</a:t>
            </a:r>
            <a:endParaRPr b="1" sz="1000">
              <a:latin typeface="Gill Sans"/>
              <a:ea typeface="Gill Sans"/>
              <a:cs typeface="Gill Sans"/>
              <a:sym typeface="Gill Sans"/>
            </a:endParaRPr>
          </a:p>
        </p:txBody>
      </p:sp>
      <p:sp>
        <p:nvSpPr>
          <p:cNvPr id="829" name="Google Shape;829;p118"/>
          <p:cNvSpPr/>
          <p:nvPr/>
        </p:nvSpPr>
        <p:spPr>
          <a:xfrm>
            <a:off x="4461325" y="2277200"/>
            <a:ext cx="2013600" cy="2682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1000">
                <a:latin typeface="Gill Sans"/>
                <a:ea typeface="Gill Sans"/>
                <a:cs typeface="Gill Sans"/>
                <a:sym typeface="Gill Sans"/>
              </a:rPr>
              <a:t>What rights participants have.</a:t>
            </a:r>
            <a:endParaRPr b="1" sz="1000">
              <a:latin typeface="Gill Sans"/>
              <a:ea typeface="Gill Sans"/>
              <a:cs typeface="Gill Sans"/>
              <a:sym typeface="Gill Sans"/>
            </a:endParaRPr>
          </a:p>
        </p:txBody>
      </p:sp>
      <p:sp>
        <p:nvSpPr>
          <p:cNvPr id="830" name="Google Shape;830;p118"/>
          <p:cNvSpPr/>
          <p:nvPr/>
        </p:nvSpPr>
        <p:spPr>
          <a:xfrm>
            <a:off x="5181200" y="3770500"/>
            <a:ext cx="2111700" cy="325800"/>
          </a:xfrm>
          <a:prstGeom prst="wedgeRectCallout">
            <a:avLst>
              <a:gd fmla="val -20601" name="adj1"/>
              <a:gd fmla="val -72169"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1000">
                <a:latin typeface="Gill Sans"/>
                <a:ea typeface="Gill Sans"/>
                <a:cs typeface="Gill Sans"/>
                <a:sym typeface="Gill Sans"/>
              </a:rPr>
              <a:t>Whether participants will be compensated.</a:t>
            </a:r>
            <a:endParaRPr b="1" sz="1000">
              <a:latin typeface="Gill Sans"/>
              <a:ea typeface="Gill Sans"/>
              <a:cs typeface="Gill Sans"/>
              <a:sym typeface="Gill Sans"/>
            </a:endParaRPr>
          </a:p>
        </p:txBody>
      </p:sp>
      <p:sp>
        <p:nvSpPr>
          <p:cNvPr id="831" name="Google Shape;831;p118"/>
          <p:cNvSpPr/>
          <p:nvPr/>
        </p:nvSpPr>
        <p:spPr>
          <a:xfrm>
            <a:off x="1221875" y="4180850"/>
            <a:ext cx="2111700" cy="325800"/>
          </a:xfrm>
          <a:prstGeom prst="wedgeRectCallout">
            <a:avLst>
              <a:gd fmla="val -57267" name="adj1"/>
              <a:gd fmla="val -1044"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1000">
                <a:latin typeface="Gill Sans"/>
                <a:ea typeface="Gill Sans"/>
                <a:cs typeface="Gill Sans"/>
                <a:sym typeface="Gill Sans"/>
              </a:rPr>
              <a:t>Participants must explicitly say YES to this form.</a:t>
            </a:r>
            <a:endParaRPr b="1" sz="1000">
              <a:latin typeface="Gill Sans"/>
              <a:ea typeface="Gill Sans"/>
              <a:cs typeface="Gill Sans"/>
              <a:sym typeface="Gill Sans"/>
            </a:endParaRPr>
          </a:p>
        </p:txBody>
      </p:sp>
      <p:sp>
        <p:nvSpPr>
          <p:cNvPr id="832" name="Google Shape;832;p118"/>
          <p:cNvSpPr/>
          <p:nvPr/>
        </p:nvSpPr>
        <p:spPr>
          <a:xfrm>
            <a:off x="1773500" y="3180875"/>
            <a:ext cx="2836800" cy="268200"/>
          </a:xfrm>
          <a:prstGeom prst="wedgeRectCallout">
            <a:avLst>
              <a:gd fmla="val -20997" name="adj1"/>
              <a:gd fmla="val -8158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1000">
                <a:latin typeface="Gill Sans"/>
                <a:ea typeface="Gill Sans"/>
                <a:cs typeface="Gill Sans"/>
                <a:sym typeface="Gill Sans"/>
              </a:rPr>
              <a:t>What you are asking your participants to do.</a:t>
            </a:r>
            <a:endParaRPr b="1" sz="1000">
              <a:latin typeface="Gill Sans"/>
              <a:ea typeface="Gill Sans"/>
              <a:cs typeface="Gill Sans"/>
              <a:sym typeface="Gill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6"/>
                                        </p:tgtEl>
                                        <p:attrNameLst>
                                          <p:attrName>style.visibility</p:attrName>
                                        </p:attrNameLst>
                                      </p:cBhvr>
                                      <p:to>
                                        <p:strVal val="visible"/>
                                      </p:to>
                                    </p:set>
                                    <p:animEffect filter="fade" transition="in">
                                      <p:cBhvr>
                                        <p:cTn dur="1000"/>
                                        <p:tgtEl>
                                          <p:spTgt spid="8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7"/>
                                        </p:tgtEl>
                                        <p:attrNameLst>
                                          <p:attrName>style.visibility</p:attrName>
                                        </p:attrNameLst>
                                      </p:cBhvr>
                                      <p:to>
                                        <p:strVal val="visible"/>
                                      </p:to>
                                    </p:set>
                                    <p:animEffect filter="fade" transition="in">
                                      <p:cBhvr>
                                        <p:cTn dur="1000"/>
                                        <p:tgtEl>
                                          <p:spTgt spid="8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9"/>
                                        </p:tgtEl>
                                        <p:attrNameLst>
                                          <p:attrName>style.visibility</p:attrName>
                                        </p:attrNameLst>
                                      </p:cBhvr>
                                      <p:to>
                                        <p:strVal val="visible"/>
                                      </p:to>
                                    </p:set>
                                    <p:animEffect filter="fade" transition="in">
                                      <p:cBhvr>
                                        <p:cTn dur="1000"/>
                                        <p:tgtEl>
                                          <p:spTgt spid="8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8"/>
                                        </p:tgtEl>
                                        <p:attrNameLst>
                                          <p:attrName>style.visibility</p:attrName>
                                        </p:attrNameLst>
                                      </p:cBhvr>
                                      <p:to>
                                        <p:strVal val="visible"/>
                                      </p:to>
                                    </p:set>
                                    <p:animEffect filter="fade" transition="in">
                                      <p:cBhvr>
                                        <p:cTn dur="1000"/>
                                        <p:tgtEl>
                                          <p:spTgt spid="8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2"/>
                                        </p:tgtEl>
                                        <p:attrNameLst>
                                          <p:attrName>style.visibility</p:attrName>
                                        </p:attrNameLst>
                                      </p:cBhvr>
                                      <p:to>
                                        <p:strVal val="visible"/>
                                      </p:to>
                                    </p:set>
                                    <p:animEffect filter="fade" transition="in">
                                      <p:cBhvr>
                                        <p:cTn dur="1000"/>
                                        <p:tgtEl>
                                          <p:spTgt spid="8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0"/>
                                        </p:tgtEl>
                                        <p:attrNameLst>
                                          <p:attrName>style.visibility</p:attrName>
                                        </p:attrNameLst>
                                      </p:cBhvr>
                                      <p:to>
                                        <p:strVal val="visible"/>
                                      </p:to>
                                    </p:set>
                                    <p:animEffect filter="fade" transition="in">
                                      <p:cBhvr>
                                        <p:cTn dur="1000"/>
                                        <p:tgtEl>
                                          <p:spTgt spid="8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1"/>
                                        </p:tgtEl>
                                        <p:attrNameLst>
                                          <p:attrName>style.visibility</p:attrName>
                                        </p:attrNameLst>
                                      </p:cBhvr>
                                      <p:to>
                                        <p:strVal val="visible"/>
                                      </p:to>
                                    </p:set>
                                    <p:animEffect filter="fade" transition="in">
                                      <p:cBhvr>
                                        <p:cTn dur="1000"/>
                                        <p:tgtEl>
                                          <p:spTgt spid="8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1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GB">
                <a:solidFill>
                  <a:schemeClr val="dk1"/>
                </a:solidFill>
                <a:latin typeface="Gill Sans"/>
                <a:ea typeface="Gill Sans"/>
                <a:cs typeface="Gill Sans"/>
                <a:sym typeface="Gill Sans"/>
              </a:rPr>
              <a:t>What </a:t>
            </a:r>
            <a:r>
              <a:rPr b="1" lang="en-GB">
                <a:solidFill>
                  <a:schemeClr val="dk1"/>
                </a:solidFill>
              </a:rPr>
              <a:t>are</a:t>
            </a:r>
            <a:r>
              <a:rPr b="1" lang="en-GB">
                <a:solidFill>
                  <a:schemeClr val="dk1"/>
                </a:solidFill>
                <a:latin typeface="Gill Sans"/>
                <a:ea typeface="Gill Sans"/>
                <a:cs typeface="Gill Sans"/>
                <a:sym typeface="Gill Sans"/>
              </a:rPr>
              <a:t> “Instructions”?</a:t>
            </a:r>
            <a:endParaRPr b="1">
              <a:solidFill>
                <a:schemeClr val="dk1"/>
              </a:solidFill>
              <a:latin typeface="Gill Sans"/>
              <a:ea typeface="Gill Sans"/>
              <a:cs typeface="Gill Sans"/>
              <a:sym typeface="Gill Sans"/>
            </a:endParaRPr>
          </a:p>
          <a:p>
            <a:pPr indent="-342900" lvl="0" marL="457200" rtl="0" algn="l">
              <a:spcBef>
                <a:spcPts val="1200"/>
              </a:spcBef>
              <a:spcAft>
                <a:spcPts val="0"/>
              </a:spcAft>
              <a:buClr>
                <a:schemeClr val="dk1"/>
              </a:buClr>
              <a:buSzPts val="1800"/>
              <a:buFont typeface="Gill Sans"/>
              <a:buChar char="❏"/>
            </a:pPr>
            <a:r>
              <a:rPr lang="en-GB">
                <a:solidFill>
                  <a:schemeClr val="dk1"/>
                </a:solidFill>
                <a:latin typeface="Gill Sans"/>
                <a:ea typeface="Gill Sans"/>
                <a:cs typeface="Gill Sans"/>
                <a:sym typeface="Gill Sans"/>
              </a:rPr>
              <a:t>Directions, orders or rules recommended for guiding users to finish experiments swimmingly.</a:t>
            </a:r>
            <a:endParaRPr>
              <a:solidFill>
                <a:schemeClr val="dk1"/>
              </a:solidFill>
              <a:latin typeface="Gill Sans"/>
              <a:ea typeface="Gill Sans"/>
              <a:cs typeface="Gill Sans"/>
              <a:sym typeface="Gill Sans"/>
            </a:endParaRPr>
          </a:p>
          <a:p>
            <a:pPr indent="0" lvl="0" marL="0" rtl="0" algn="l">
              <a:spcBef>
                <a:spcPts val="1200"/>
              </a:spcBef>
              <a:spcAft>
                <a:spcPts val="0"/>
              </a:spcAft>
              <a:buNone/>
            </a:pPr>
            <a:r>
              <a:rPr b="1" lang="en-GB">
                <a:solidFill>
                  <a:schemeClr val="dk1"/>
                </a:solidFill>
                <a:latin typeface="Gill Sans"/>
                <a:ea typeface="Gill Sans"/>
                <a:cs typeface="Gill Sans"/>
                <a:sym typeface="Gill Sans"/>
              </a:rPr>
              <a:t>What </a:t>
            </a:r>
            <a:r>
              <a:rPr b="1" lang="en-GB">
                <a:solidFill>
                  <a:schemeClr val="dk1"/>
                </a:solidFill>
              </a:rPr>
              <a:t>are</a:t>
            </a:r>
            <a:r>
              <a:rPr b="1" lang="en-GB">
                <a:solidFill>
                  <a:schemeClr val="dk1"/>
                </a:solidFill>
                <a:latin typeface="Gill Sans"/>
                <a:ea typeface="Gill Sans"/>
                <a:cs typeface="Gill Sans"/>
                <a:sym typeface="Gill Sans"/>
              </a:rPr>
              <a:t> “</a:t>
            </a:r>
            <a:r>
              <a:rPr b="1" lang="en-GB">
                <a:solidFill>
                  <a:srgbClr val="CC4125"/>
                </a:solidFill>
                <a:latin typeface="Gill Sans"/>
                <a:ea typeface="Gill Sans"/>
                <a:cs typeface="Gill Sans"/>
                <a:sym typeface="Gill Sans"/>
              </a:rPr>
              <a:t>trials</a:t>
            </a:r>
            <a:r>
              <a:rPr b="1" lang="en-GB">
                <a:solidFill>
                  <a:schemeClr val="dk1"/>
                </a:solidFill>
                <a:latin typeface="Gill Sans"/>
                <a:ea typeface="Gill Sans"/>
                <a:cs typeface="Gill Sans"/>
                <a:sym typeface="Gill Sans"/>
              </a:rPr>
              <a:t>”?</a:t>
            </a:r>
            <a:endParaRPr>
              <a:solidFill>
                <a:schemeClr val="dk1"/>
              </a:solidFill>
              <a:latin typeface="Gill Sans"/>
              <a:ea typeface="Gill Sans"/>
              <a:cs typeface="Gill Sans"/>
              <a:sym typeface="Gill Sans"/>
            </a:endParaRPr>
          </a:p>
          <a:p>
            <a:pPr indent="-342900" lvl="0" marL="457200" rtl="0" algn="l">
              <a:spcBef>
                <a:spcPts val="1200"/>
              </a:spcBef>
              <a:spcAft>
                <a:spcPts val="0"/>
              </a:spcAft>
              <a:buClr>
                <a:schemeClr val="dk1"/>
              </a:buClr>
              <a:buSzPts val="1800"/>
              <a:buFont typeface="Gill Sans"/>
              <a:buChar char="❏"/>
            </a:pPr>
            <a:r>
              <a:rPr lang="en-GB">
                <a:solidFill>
                  <a:schemeClr val="dk1"/>
                </a:solidFill>
                <a:latin typeface="Gill Sans"/>
                <a:ea typeface="Gill Sans"/>
                <a:cs typeface="Gill Sans"/>
                <a:sym typeface="Gill Sans"/>
              </a:rPr>
              <a:t>Technically, a trial is a single repetition of a single condition, where:</a:t>
            </a:r>
            <a:endParaRPr>
              <a:solidFill>
                <a:schemeClr val="dk1"/>
              </a:solidFill>
              <a:latin typeface="Gill Sans"/>
              <a:ea typeface="Gill Sans"/>
              <a:cs typeface="Gill Sans"/>
              <a:sym typeface="Gill Sans"/>
            </a:endParaRPr>
          </a:p>
          <a:p>
            <a:pPr indent="-317500" lvl="1" marL="914400" rtl="0" algn="l">
              <a:spcBef>
                <a:spcPts val="0"/>
              </a:spcBef>
              <a:spcAft>
                <a:spcPts val="0"/>
              </a:spcAft>
              <a:buClr>
                <a:schemeClr val="dk1"/>
              </a:buClr>
              <a:buSzPts val="1400"/>
              <a:buFont typeface="Gill Sans"/>
              <a:buChar char="❏"/>
            </a:pPr>
            <a:r>
              <a:rPr lang="en-GB">
                <a:solidFill>
                  <a:schemeClr val="dk1"/>
                </a:solidFill>
                <a:latin typeface="Gill Sans"/>
                <a:ea typeface="Gill Sans"/>
                <a:cs typeface="Gill Sans"/>
                <a:sym typeface="Gill Sans"/>
              </a:rPr>
              <a:t>Trials in a single condition should be </a:t>
            </a:r>
            <a:r>
              <a:rPr b="1" lang="en-GB">
                <a:solidFill>
                  <a:srgbClr val="CC4125"/>
                </a:solidFill>
                <a:latin typeface="Gill Sans"/>
                <a:ea typeface="Gill Sans"/>
                <a:cs typeface="Gill Sans"/>
                <a:sym typeface="Gill Sans"/>
              </a:rPr>
              <a:t>equivalent, fair and </a:t>
            </a:r>
            <a:r>
              <a:rPr b="1" lang="en-GB">
                <a:solidFill>
                  <a:srgbClr val="CC4125"/>
                </a:solidFill>
                <a:latin typeface="Gill Sans"/>
                <a:ea typeface="Gill Sans"/>
                <a:cs typeface="Gill Sans"/>
                <a:sym typeface="Gill Sans"/>
              </a:rPr>
              <a:t>unbiased</a:t>
            </a:r>
            <a:endParaRPr b="1">
              <a:solidFill>
                <a:srgbClr val="CC4125"/>
              </a:solidFill>
              <a:latin typeface="Gill Sans"/>
              <a:ea typeface="Gill Sans"/>
              <a:cs typeface="Gill Sans"/>
              <a:sym typeface="Gill Sans"/>
            </a:endParaRPr>
          </a:p>
          <a:p>
            <a:pPr indent="-317500" lvl="1" marL="914400" rtl="0" algn="l">
              <a:spcBef>
                <a:spcPts val="0"/>
              </a:spcBef>
              <a:spcAft>
                <a:spcPts val="0"/>
              </a:spcAft>
              <a:buClr>
                <a:schemeClr val="dk1"/>
              </a:buClr>
              <a:buSzPts val="1400"/>
              <a:buFont typeface="Gill Sans"/>
              <a:buChar char="❏"/>
            </a:pPr>
            <a:r>
              <a:rPr lang="en-GB">
                <a:solidFill>
                  <a:schemeClr val="dk1"/>
                </a:solidFill>
                <a:latin typeface="Gill Sans"/>
                <a:ea typeface="Gill Sans"/>
                <a:cs typeface="Gill Sans"/>
                <a:sym typeface="Gill Sans"/>
              </a:rPr>
              <a:t>At least </a:t>
            </a:r>
            <a:r>
              <a:rPr b="1" lang="en-GB">
                <a:solidFill>
                  <a:srgbClr val="CC4125"/>
                </a:solidFill>
                <a:latin typeface="Gill Sans"/>
                <a:ea typeface="Gill Sans"/>
                <a:cs typeface="Gill Sans"/>
                <a:sym typeface="Gill Sans"/>
              </a:rPr>
              <a:t>three trials</a:t>
            </a:r>
            <a:r>
              <a:rPr lang="en-GB">
                <a:solidFill>
                  <a:schemeClr val="dk1"/>
                </a:solidFill>
                <a:latin typeface="Gill Sans"/>
                <a:ea typeface="Gill Sans"/>
                <a:cs typeface="Gill Sans"/>
                <a:sym typeface="Gill Sans"/>
              </a:rPr>
              <a:t> in a single condition are needed to increase reliability</a:t>
            </a:r>
            <a:endParaRPr>
              <a:solidFill>
                <a:schemeClr val="dk1"/>
              </a:solidFill>
              <a:latin typeface="Gill Sans"/>
              <a:ea typeface="Gill Sans"/>
              <a:cs typeface="Gill Sans"/>
              <a:sym typeface="Gill Sans"/>
            </a:endParaRPr>
          </a:p>
          <a:p>
            <a:pPr indent="-342900" lvl="0" marL="457200" rtl="0" algn="l">
              <a:spcBef>
                <a:spcPts val="0"/>
              </a:spcBef>
              <a:spcAft>
                <a:spcPts val="0"/>
              </a:spcAft>
              <a:buClr>
                <a:schemeClr val="dk1"/>
              </a:buClr>
              <a:buSzPts val="1800"/>
              <a:buFont typeface="Gill Sans"/>
              <a:buChar char="❏"/>
            </a:pPr>
            <a:r>
              <a:rPr lang="en-GB">
                <a:solidFill>
                  <a:schemeClr val="dk1"/>
                </a:solidFill>
                <a:latin typeface="Gill Sans"/>
                <a:ea typeface="Gill Sans"/>
                <a:cs typeface="Gill Sans"/>
                <a:sym typeface="Gill Sans"/>
              </a:rPr>
              <a:t>Metaphorically speaking, trails are “pilots studies” or “warm-up sessions” of experiments.</a:t>
            </a:r>
            <a:endParaRPr>
              <a:solidFill>
                <a:schemeClr val="dk1"/>
              </a:solidFill>
              <a:latin typeface="Gill Sans"/>
              <a:ea typeface="Gill Sans"/>
              <a:cs typeface="Gill Sans"/>
              <a:sym typeface="Gill Sans"/>
            </a:endParaRPr>
          </a:p>
          <a:p>
            <a:pPr indent="-317500" lvl="1" marL="914400" rtl="0" algn="l">
              <a:spcBef>
                <a:spcPts val="0"/>
              </a:spcBef>
              <a:spcAft>
                <a:spcPts val="0"/>
              </a:spcAft>
              <a:buClr>
                <a:schemeClr val="dk1"/>
              </a:buClr>
              <a:buSzPts val="1400"/>
              <a:buFont typeface="Gill Sans"/>
              <a:buChar char="❏"/>
            </a:pPr>
            <a:r>
              <a:rPr lang="en-GB">
                <a:solidFill>
                  <a:schemeClr val="dk1"/>
                </a:solidFill>
                <a:latin typeface="Gill Sans"/>
                <a:ea typeface="Gill Sans"/>
                <a:cs typeface="Gill Sans"/>
                <a:sym typeface="Gill Sans"/>
              </a:rPr>
              <a:t>We </a:t>
            </a:r>
            <a:r>
              <a:rPr b="1" lang="en-GB">
                <a:solidFill>
                  <a:schemeClr val="dk1"/>
                </a:solidFill>
                <a:latin typeface="Gill Sans"/>
                <a:ea typeface="Gill Sans"/>
                <a:cs typeface="Gill Sans"/>
                <a:sym typeface="Gill Sans"/>
              </a:rPr>
              <a:t>cannot</a:t>
            </a:r>
            <a:r>
              <a:rPr lang="en-GB">
                <a:solidFill>
                  <a:schemeClr val="dk1"/>
                </a:solidFill>
                <a:latin typeface="Gill Sans"/>
                <a:ea typeface="Gill Sans"/>
                <a:cs typeface="Gill Sans"/>
                <a:sym typeface="Gill Sans"/>
              </a:rPr>
              <a:t> risk changing experimental details once they are </a:t>
            </a:r>
            <a:r>
              <a:rPr lang="en-GB">
                <a:solidFill>
                  <a:schemeClr val="dk1"/>
                </a:solidFill>
              </a:rPr>
              <a:t>initiated</a:t>
            </a:r>
            <a:r>
              <a:rPr lang="en-GB">
                <a:solidFill>
                  <a:schemeClr val="dk1"/>
                </a:solidFill>
                <a:latin typeface="Gill Sans"/>
                <a:ea typeface="Gill Sans"/>
                <a:cs typeface="Gill Sans"/>
                <a:sym typeface="Gill Sans"/>
              </a:rPr>
              <a:t>.</a:t>
            </a:r>
            <a:endParaRPr>
              <a:solidFill>
                <a:schemeClr val="dk1"/>
              </a:solidFill>
              <a:latin typeface="Gill Sans"/>
              <a:ea typeface="Gill Sans"/>
              <a:cs typeface="Gill Sans"/>
              <a:sym typeface="Gill Sans"/>
            </a:endParaRPr>
          </a:p>
        </p:txBody>
      </p:sp>
      <p:sp>
        <p:nvSpPr>
          <p:cNvPr id="838" name="Google Shape;838;p1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Gill Sans"/>
                <a:ea typeface="Gill Sans"/>
                <a:cs typeface="Gill Sans"/>
                <a:sym typeface="Gill Sans"/>
              </a:rPr>
              <a:t>Step5.3&amp;5.4: Instructions &amp; Practice Trials</a:t>
            </a:r>
            <a:endParaRPr b="1">
              <a:latin typeface="Gill Sans"/>
              <a:ea typeface="Gill Sans"/>
              <a:cs typeface="Gill Sans"/>
              <a:sym typeface="Gill Sans"/>
            </a:endParaRPr>
          </a:p>
          <a:p>
            <a:pPr indent="0" lvl="0" marL="0" rtl="0" algn="l">
              <a:spcBef>
                <a:spcPts val="0"/>
              </a:spcBef>
              <a:spcAft>
                <a:spcPts val="0"/>
              </a:spcAft>
              <a:buNone/>
            </a:pPr>
            <a:r>
              <a:t/>
            </a:r>
            <a:endParaRPr b="1">
              <a:latin typeface="Gill Sans"/>
              <a:ea typeface="Gill Sans"/>
              <a:cs typeface="Gill Sans"/>
              <a:sym typeface="Gill Sans"/>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Gill Sans"/>
                <a:ea typeface="Gill Sans"/>
                <a:cs typeface="Gill Sans"/>
                <a:sym typeface="Gill Sans"/>
              </a:rPr>
              <a:t>Step5.3&amp;5.4: </a:t>
            </a:r>
            <a:r>
              <a:rPr b="1" lang="en-GB">
                <a:latin typeface="Gill Sans"/>
                <a:ea typeface="Gill Sans"/>
                <a:cs typeface="Gill Sans"/>
                <a:sym typeface="Gill Sans"/>
              </a:rPr>
              <a:t>Thinking question:</a:t>
            </a:r>
            <a:endParaRPr b="1"/>
          </a:p>
        </p:txBody>
      </p:sp>
      <p:sp>
        <p:nvSpPr>
          <p:cNvPr id="844" name="Google Shape;844;p1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Clr>
                <a:schemeClr val="dk1"/>
              </a:buClr>
              <a:buSzPts val="2100"/>
              <a:buFont typeface="Gill Sans"/>
              <a:buChar char="❏"/>
            </a:pPr>
            <a:r>
              <a:rPr lang="en-GB" sz="2100">
                <a:solidFill>
                  <a:schemeClr val="dk1"/>
                </a:solidFill>
                <a:latin typeface="Gill Sans"/>
                <a:ea typeface="Gill Sans"/>
                <a:cs typeface="Gill Sans"/>
                <a:sym typeface="Gill Sans"/>
              </a:rPr>
              <a:t>Under what circumstances do we need practice trials? Are they always necessary or not?</a:t>
            </a:r>
            <a:endParaRPr sz="2100">
              <a:solidFill>
                <a:schemeClr val="dk1"/>
              </a:solidFill>
              <a:latin typeface="Gill Sans"/>
              <a:ea typeface="Gill Sans"/>
              <a:cs typeface="Gill Sans"/>
              <a:sym typeface="Gill Sans"/>
            </a:endParaRPr>
          </a:p>
        </p:txBody>
      </p:sp>
      <p:sp>
        <p:nvSpPr>
          <p:cNvPr id="845" name="Google Shape;845;p120"/>
          <p:cNvSpPr txBox="1"/>
          <p:nvPr>
            <p:ph idx="1" type="body"/>
          </p:nvPr>
        </p:nvSpPr>
        <p:spPr>
          <a:xfrm>
            <a:off x="1066950" y="2803375"/>
            <a:ext cx="7010100" cy="1419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2100">
                <a:solidFill>
                  <a:schemeClr val="accent1"/>
                </a:solidFill>
                <a:latin typeface="Gill Sans"/>
                <a:ea typeface="Gill Sans"/>
                <a:cs typeface="Gill Sans"/>
                <a:sym typeface="Gill Sans"/>
              </a:rPr>
              <a:t>https://pollev.com/</a:t>
            </a:r>
            <a:r>
              <a:rPr lang="en-GB" sz="2100">
                <a:solidFill>
                  <a:schemeClr val="accent1"/>
                </a:solidFill>
              </a:rPr>
              <a:t>szhao168</a:t>
            </a:r>
            <a:endParaRPr sz="2100">
              <a:solidFill>
                <a:schemeClr val="accent1"/>
              </a:solidFill>
              <a:latin typeface="Gill Sans"/>
              <a:ea typeface="Gill Sans"/>
              <a:cs typeface="Gill Sans"/>
              <a:sym typeface="Gill Sans"/>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49" name="Shape 849"/>
        <p:cNvGrpSpPr/>
        <p:nvPr/>
      </p:nvGrpSpPr>
      <p:grpSpPr>
        <a:xfrm>
          <a:off x="0" y="0"/>
          <a:ext cx="0" cy="0"/>
          <a:chOff x="0" y="0"/>
          <a:chExt cx="0" cy="0"/>
        </a:xfrm>
      </p:grpSpPr>
      <p:sp>
        <p:nvSpPr>
          <p:cNvPr id="850" name="Google Shape;850;p1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Gill Sans"/>
                <a:ea typeface="Gill Sans"/>
                <a:cs typeface="Gill Sans"/>
                <a:sym typeface="Gill Sans"/>
              </a:rPr>
              <a:t>Step5.3&amp;5.4: Thinking question:</a:t>
            </a:r>
            <a:endParaRPr b="1"/>
          </a:p>
        </p:txBody>
      </p:sp>
      <p:sp>
        <p:nvSpPr>
          <p:cNvPr id="851" name="Google Shape;851;p1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2100">
              <a:solidFill>
                <a:schemeClr val="dk1"/>
              </a:solidFill>
              <a:latin typeface="Gill Sans"/>
              <a:ea typeface="Gill Sans"/>
              <a:cs typeface="Gill Sans"/>
              <a:sym typeface="Gill Sans"/>
            </a:endParaRPr>
          </a:p>
          <a:p>
            <a:pPr indent="-361950" lvl="0" marL="457200" rtl="0" algn="l">
              <a:spcBef>
                <a:spcPts val="1200"/>
              </a:spcBef>
              <a:spcAft>
                <a:spcPts val="0"/>
              </a:spcAft>
              <a:buClr>
                <a:schemeClr val="dk1"/>
              </a:buClr>
              <a:buSzPts val="2100"/>
              <a:buFont typeface="Gill Sans"/>
              <a:buChar char="❏"/>
            </a:pPr>
            <a:r>
              <a:rPr lang="en-GB" sz="2100">
                <a:solidFill>
                  <a:schemeClr val="dk1"/>
                </a:solidFill>
                <a:latin typeface="Gill Sans"/>
                <a:ea typeface="Gill Sans"/>
                <a:cs typeface="Gill Sans"/>
                <a:sym typeface="Gill Sans"/>
              </a:rPr>
              <a:t>What are the advantages of conducting practice trails? </a:t>
            </a:r>
            <a:endParaRPr sz="2100">
              <a:solidFill>
                <a:schemeClr val="dk1"/>
              </a:solidFill>
              <a:latin typeface="Gill Sans"/>
              <a:ea typeface="Gill Sans"/>
              <a:cs typeface="Gill Sans"/>
              <a:sym typeface="Gill Sans"/>
            </a:endParaRPr>
          </a:p>
        </p:txBody>
      </p:sp>
      <p:sp>
        <p:nvSpPr>
          <p:cNvPr id="852" name="Google Shape;852;p121"/>
          <p:cNvSpPr txBox="1"/>
          <p:nvPr>
            <p:ph idx="1" type="body"/>
          </p:nvPr>
        </p:nvSpPr>
        <p:spPr>
          <a:xfrm>
            <a:off x="1066950" y="2803375"/>
            <a:ext cx="7010100" cy="1419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2100">
                <a:solidFill>
                  <a:schemeClr val="accent1"/>
                </a:solidFill>
                <a:latin typeface="Gill Sans"/>
                <a:ea typeface="Gill Sans"/>
                <a:cs typeface="Gill Sans"/>
                <a:sym typeface="Gill Sans"/>
              </a:rPr>
              <a:t>https://</a:t>
            </a:r>
            <a:r>
              <a:rPr lang="en-GB" sz="2100">
                <a:solidFill>
                  <a:schemeClr val="accent1"/>
                </a:solidFill>
                <a:latin typeface="Gill Sans"/>
                <a:ea typeface="Gill Sans"/>
                <a:cs typeface="Gill Sans"/>
                <a:sym typeface="Gill Sans"/>
              </a:rPr>
              <a:t>pollev.com/</a:t>
            </a:r>
            <a:r>
              <a:rPr lang="en-GB" sz="2100">
                <a:solidFill>
                  <a:schemeClr val="accent1"/>
                </a:solidFill>
              </a:rPr>
              <a:t>szhao168</a:t>
            </a:r>
            <a:endParaRPr sz="2100">
              <a:solidFill>
                <a:schemeClr val="accent1"/>
              </a:solidFill>
              <a:latin typeface="Gill Sans"/>
              <a:ea typeface="Gill Sans"/>
              <a:cs typeface="Gill Sans"/>
              <a:sym typeface="Gill Sans"/>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1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Gill Sans"/>
                <a:ea typeface="Gill Sans"/>
                <a:cs typeface="Gill Sans"/>
                <a:sym typeface="Gill Sans"/>
              </a:rPr>
              <a:t>Step5.3&amp;5.4: Example</a:t>
            </a:r>
            <a:endParaRPr b="1"/>
          </a:p>
        </p:txBody>
      </p:sp>
      <p:pic>
        <p:nvPicPr>
          <p:cNvPr id="858" name="Google Shape;858;p122"/>
          <p:cNvPicPr preferRelativeResize="0"/>
          <p:nvPr/>
        </p:nvPicPr>
        <p:blipFill rotWithShape="1">
          <a:blip r:embed="rId3">
            <a:alphaModFix/>
          </a:blip>
          <a:srcRect b="0" l="0" r="0" t="0"/>
          <a:stretch/>
        </p:blipFill>
        <p:spPr>
          <a:xfrm>
            <a:off x="5541300" y="808225"/>
            <a:ext cx="2959283" cy="1928500"/>
          </a:xfrm>
          <a:prstGeom prst="rect">
            <a:avLst/>
          </a:prstGeom>
          <a:noFill/>
          <a:ln>
            <a:noFill/>
          </a:ln>
        </p:spPr>
      </p:pic>
      <p:pic>
        <p:nvPicPr>
          <p:cNvPr id="859" name="Google Shape;859;p122"/>
          <p:cNvPicPr preferRelativeResize="0"/>
          <p:nvPr/>
        </p:nvPicPr>
        <p:blipFill rotWithShape="1">
          <a:blip r:embed="rId3">
            <a:alphaModFix/>
          </a:blip>
          <a:srcRect b="0" l="0" r="0" t="0"/>
          <a:stretch/>
        </p:blipFill>
        <p:spPr>
          <a:xfrm>
            <a:off x="5541300" y="2894525"/>
            <a:ext cx="2959275" cy="1928475"/>
          </a:xfrm>
          <a:prstGeom prst="rect">
            <a:avLst/>
          </a:prstGeom>
          <a:noFill/>
          <a:ln>
            <a:noFill/>
          </a:ln>
        </p:spPr>
      </p:pic>
      <p:sp>
        <p:nvSpPr>
          <p:cNvPr id="860" name="Google Shape;860;p122"/>
          <p:cNvSpPr txBox="1"/>
          <p:nvPr>
            <p:ph idx="1" type="body"/>
          </p:nvPr>
        </p:nvSpPr>
        <p:spPr>
          <a:xfrm>
            <a:off x="311700" y="1152475"/>
            <a:ext cx="50592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Clr>
                <a:schemeClr val="dk1"/>
              </a:buClr>
              <a:buSzPts val="2100"/>
              <a:buFont typeface="Gill Sans"/>
              <a:buChar char="❏"/>
            </a:pPr>
            <a:r>
              <a:rPr b="1" lang="en-GB" sz="2100">
                <a:solidFill>
                  <a:schemeClr val="dk1"/>
                </a:solidFill>
                <a:latin typeface="Gill Sans"/>
                <a:ea typeface="Gill Sans"/>
                <a:cs typeface="Gill Sans"/>
                <a:sym typeface="Gill Sans"/>
              </a:rPr>
              <a:t>EarPod</a:t>
            </a:r>
            <a:endParaRPr b="1" sz="2100">
              <a:solidFill>
                <a:schemeClr val="dk1"/>
              </a:solidFill>
              <a:latin typeface="Gill Sans"/>
              <a:ea typeface="Gill Sans"/>
              <a:cs typeface="Gill Sans"/>
              <a:sym typeface="Gill Sans"/>
            </a:endParaRPr>
          </a:p>
          <a:p>
            <a:pPr indent="-336550" lvl="1" marL="914400" rtl="0" algn="l">
              <a:spcBef>
                <a:spcPts val="0"/>
              </a:spcBef>
              <a:spcAft>
                <a:spcPts val="0"/>
              </a:spcAft>
              <a:buClr>
                <a:schemeClr val="dk1"/>
              </a:buClr>
              <a:buSzPts val="1700"/>
              <a:buFont typeface="Gill Sans"/>
              <a:buChar char="❏"/>
            </a:pPr>
            <a:r>
              <a:rPr lang="en-GB" sz="1700">
                <a:solidFill>
                  <a:schemeClr val="dk1"/>
                </a:solidFill>
                <a:latin typeface="Gill Sans"/>
                <a:ea typeface="Gill Sans"/>
                <a:cs typeface="Gill Sans"/>
                <a:sym typeface="Gill Sans"/>
              </a:rPr>
              <a:t>New technique which has never been tried using by anyone.</a:t>
            </a:r>
            <a:endParaRPr sz="1700">
              <a:solidFill>
                <a:schemeClr val="dk1"/>
              </a:solidFill>
              <a:latin typeface="Gill Sans"/>
              <a:ea typeface="Gill Sans"/>
              <a:cs typeface="Gill Sans"/>
              <a:sym typeface="Gill Sans"/>
            </a:endParaRPr>
          </a:p>
          <a:p>
            <a:pPr indent="0" lvl="0" marL="0" rtl="0" algn="l">
              <a:spcBef>
                <a:spcPts val="1200"/>
              </a:spcBef>
              <a:spcAft>
                <a:spcPts val="0"/>
              </a:spcAft>
              <a:buNone/>
            </a:pPr>
            <a:r>
              <a:t/>
            </a:r>
            <a:endParaRPr sz="2100">
              <a:solidFill>
                <a:schemeClr val="dk1"/>
              </a:solidFill>
              <a:latin typeface="Gill Sans"/>
              <a:ea typeface="Gill Sans"/>
              <a:cs typeface="Gill Sans"/>
              <a:sym typeface="Gill Sans"/>
            </a:endParaRPr>
          </a:p>
          <a:p>
            <a:pPr indent="-361950" lvl="0" marL="457200" rtl="0" algn="l">
              <a:spcBef>
                <a:spcPts val="1200"/>
              </a:spcBef>
              <a:spcAft>
                <a:spcPts val="0"/>
              </a:spcAft>
              <a:buClr>
                <a:schemeClr val="dk1"/>
              </a:buClr>
              <a:buSzPts val="2100"/>
              <a:buFont typeface="Gill Sans"/>
              <a:buChar char="❏"/>
            </a:pPr>
            <a:r>
              <a:rPr b="1" lang="en-GB" sz="2100">
                <a:solidFill>
                  <a:schemeClr val="dk1"/>
                </a:solidFill>
                <a:latin typeface="Gill Sans"/>
                <a:ea typeface="Gill Sans"/>
                <a:cs typeface="Gill Sans"/>
                <a:sym typeface="Gill Sans"/>
              </a:rPr>
              <a:t>iPod</a:t>
            </a:r>
            <a:endParaRPr b="1" sz="2100">
              <a:solidFill>
                <a:schemeClr val="dk1"/>
              </a:solidFill>
              <a:latin typeface="Gill Sans"/>
              <a:ea typeface="Gill Sans"/>
              <a:cs typeface="Gill Sans"/>
              <a:sym typeface="Gill Sans"/>
            </a:endParaRPr>
          </a:p>
          <a:p>
            <a:pPr indent="-336550" lvl="1" marL="914400" rtl="0" algn="l">
              <a:spcBef>
                <a:spcPts val="0"/>
              </a:spcBef>
              <a:spcAft>
                <a:spcPts val="0"/>
              </a:spcAft>
              <a:buClr>
                <a:schemeClr val="dk1"/>
              </a:buClr>
              <a:buSzPts val="1700"/>
              <a:buFont typeface="Gill Sans"/>
              <a:buChar char="❏"/>
            </a:pPr>
            <a:r>
              <a:rPr lang="en-GB" sz="1700">
                <a:solidFill>
                  <a:schemeClr val="dk1"/>
                </a:solidFill>
                <a:latin typeface="Gill Sans"/>
                <a:ea typeface="Gill Sans"/>
                <a:cs typeface="Gill Sans"/>
                <a:sym typeface="Gill Sans"/>
              </a:rPr>
              <a:t>Existing technique that has been broadly utilised</a:t>
            </a:r>
            <a:endParaRPr sz="1700">
              <a:solidFill>
                <a:schemeClr val="dk1"/>
              </a:solidFill>
              <a:latin typeface="Gill Sans"/>
              <a:ea typeface="Gill Sans"/>
              <a:cs typeface="Gill Sans"/>
              <a:sym typeface="Gill Sans"/>
            </a:endParaRPr>
          </a:p>
        </p:txBody>
      </p:sp>
      <p:sp>
        <p:nvSpPr>
          <p:cNvPr id="861" name="Google Shape;861;p122"/>
          <p:cNvSpPr/>
          <p:nvPr/>
        </p:nvSpPr>
        <p:spPr>
          <a:xfrm>
            <a:off x="5689050" y="1096224"/>
            <a:ext cx="609600" cy="593700"/>
          </a:xfrm>
          <a:prstGeom prst="ellipse">
            <a:avLst/>
          </a:prstGeom>
          <a:noFill/>
          <a:ln cap="flat" cmpd="sng" w="9525">
            <a:solidFill>
              <a:srgbClr val="FF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700" u="none">
              <a:solidFill>
                <a:srgbClr val="000000"/>
              </a:solidFill>
              <a:latin typeface="Arial"/>
              <a:ea typeface="Arial"/>
              <a:cs typeface="Arial"/>
              <a:sym typeface="Arial"/>
            </a:endParaRPr>
          </a:p>
        </p:txBody>
      </p:sp>
      <p:sp>
        <p:nvSpPr>
          <p:cNvPr id="862" name="Google Shape;862;p122"/>
          <p:cNvSpPr/>
          <p:nvPr/>
        </p:nvSpPr>
        <p:spPr>
          <a:xfrm>
            <a:off x="5896050" y="3434700"/>
            <a:ext cx="609600" cy="593700"/>
          </a:xfrm>
          <a:prstGeom prst="ellipse">
            <a:avLst/>
          </a:prstGeom>
          <a:noFill/>
          <a:ln cap="flat" cmpd="sng" w="9525">
            <a:solidFill>
              <a:srgbClr val="FF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700" u="none">
              <a:solidFill>
                <a:srgbClr val="000000"/>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Gill Sans"/>
                <a:ea typeface="Gill Sans"/>
                <a:cs typeface="Gill Sans"/>
                <a:sym typeface="Gill Sans"/>
              </a:rPr>
              <a:t>Step5.3&amp;5.4: Thinking about: our opinions</a:t>
            </a:r>
            <a:endParaRPr b="1"/>
          </a:p>
        </p:txBody>
      </p:sp>
      <p:sp>
        <p:nvSpPr>
          <p:cNvPr id="868" name="Google Shape;868;p1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GB">
                <a:solidFill>
                  <a:schemeClr val="dk1"/>
                </a:solidFill>
                <a:latin typeface="Gill Sans"/>
                <a:ea typeface="Gill Sans"/>
                <a:cs typeface="Gill Sans"/>
                <a:sym typeface="Gill Sans"/>
              </a:rPr>
              <a:t>Under what circumstances do we need practice trials? Are they always necessary or not?</a:t>
            </a:r>
            <a:endParaRPr b="1">
              <a:solidFill>
                <a:schemeClr val="dk1"/>
              </a:solidFill>
              <a:latin typeface="Gill Sans"/>
              <a:ea typeface="Gill Sans"/>
              <a:cs typeface="Gill Sans"/>
              <a:sym typeface="Gill Sans"/>
            </a:endParaRPr>
          </a:p>
          <a:p>
            <a:pPr indent="-342900" lvl="0" marL="457200" rtl="0" algn="l">
              <a:spcBef>
                <a:spcPts val="1200"/>
              </a:spcBef>
              <a:spcAft>
                <a:spcPts val="0"/>
              </a:spcAft>
              <a:buClr>
                <a:srgbClr val="808080"/>
              </a:buClr>
              <a:buSzPts val="1800"/>
              <a:buFont typeface="Gill Sans"/>
              <a:buChar char="❏"/>
            </a:pPr>
            <a:r>
              <a:rPr lang="en-GB">
                <a:solidFill>
                  <a:srgbClr val="808080"/>
                </a:solidFill>
                <a:latin typeface="Gill Sans"/>
                <a:ea typeface="Gill Sans"/>
                <a:cs typeface="Gill Sans"/>
                <a:sym typeface="Gill Sans"/>
              </a:rPr>
              <a:t>Practice trials are always necessary, especially:</a:t>
            </a:r>
            <a:endParaRPr>
              <a:solidFill>
                <a:srgbClr val="808080"/>
              </a:solidFill>
              <a:latin typeface="Gill Sans"/>
              <a:ea typeface="Gill Sans"/>
              <a:cs typeface="Gill Sans"/>
              <a:sym typeface="Gill Sans"/>
            </a:endParaRPr>
          </a:p>
          <a:p>
            <a:pPr indent="-317500" lvl="1" marL="914400" rtl="0" algn="l">
              <a:spcBef>
                <a:spcPts val="0"/>
              </a:spcBef>
              <a:spcAft>
                <a:spcPts val="0"/>
              </a:spcAft>
              <a:buClr>
                <a:srgbClr val="808080"/>
              </a:buClr>
              <a:buSzPts val="1400"/>
              <a:buFont typeface="Gill Sans"/>
              <a:buChar char="❏"/>
            </a:pPr>
            <a:r>
              <a:rPr lang="en-GB">
                <a:solidFill>
                  <a:srgbClr val="808080"/>
                </a:solidFill>
                <a:latin typeface="Gill Sans"/>
                <a:ea typeface="Gill Sans"/>
                <a:cs typeface="Gill Sans"/>
                <a:sym typeface="Gill Sans"/>
              </a:rPr>
              <a:t>when some prerequisites are needed for users to finish the experiment (new conditions);</a:t>
            </a:r>
            <a:endParaRPr>
              <a:solidFill>
                <a:srgbClr val="808080"/>
              </a:solidFill>
              <a:latin typeface="Gill Sans"/>
              <a:ea typeface="Gill Sans"/>
              <a:cs typeface="Gill Sans"/>
              <a:sym typeface="Gill Sans"/>
            </a:endParaRPr>
          </a:p>
          <a:p>
            <a:pPr indent="-317500" lvl="1" marL="914400" rtl="0" algn="l">
              <a:spcBef>
                <a:spcPts val="0"/>
              </a:spcBef>
              <a:spcAft>
                <a:spcPts val="0"/>
              </a:spcAft>
              <a:buClr>
                <a:srgbClr val="808080"/>
              </a:buClr>
              <a:buSzPts val="1400"/>
              <a:buFont typeface="Gill Sans"/>
              <a:buChar char="❏"/>
            </a:pPr>
            <a:r>
              <a:rPr lang="en-GB">
                <a:solidFill>
                  <a:srgbClr val="808080"/>
                </a:solidFill>
                <a:latin typeface="Gill Sans"/>
                <a:ea typeface="Gill Sans"/>
                <a:cs typeface="Gill Sans"/>
                <a:sym typeface="Gill Sans"/>
              </a:rPr>
              <a:t>when we compare existing and new methods</a:t>
            </a:r>
            <a:endParaRPr>
              <a:solidFill>
                <a:srgbClr val="808080"/>
              </a:solidFill>
              <a:latin typeface="Gill Sans"/>
              <a:ea typeface="Gill Sans"/>
              <a:cs typeface="Gill Sans"/>
              <a:sym typeface="Gill Sans"/>
            </a:endParaRPr>
          </a:p>
          <a:p>
            <a:pPr indent="0" lvl="0" marL="0" rtl="0" algn="l">
              <a:spcBef>
                <a:spcPts val="1200"/>
              </a:spcBef>
              <a:spcAft>
                <a:spcPts val="0"/>
              </a:spcAft>
              <a:buNone/>
            </a:pPr>
            <a:r>
              <a:rPr b="1" lang="en-GB">
                <a:solidFill>
                  <a:schemeClr val="dk1"/>
                </a:solidFill>
                <a:latin typeface="Gill Sans"/>
                <a:ea typeface="Gill Sans"/>
                <a:cs typeface="Gill Sans"/>
                <a:sym typeface="Gill Sans"/>
              </a:rPr>
              <a:t>What are the advantages of conducting practice trails? </a:t>
            </a:r>
            <a:endParaRPr>
              <a:solidFill>
                <a:schemeClr val="dk1"/>
              </a:solidFill>
              <a:latin typeface="Gill Sans"/>
              <a:ea typeface="Gill Sans"/>
              <a:cs typeface="Gill Sans"/>
              <a:sym typeface="Gill Sans"/>
            </a:endParaRPr>
          </a:p>
          <a:p>
            <a:pPr indent="-342900" lvl="0" marL="457200" rtl="0" algn="l">
              <a:spcBef>
                <a:spcPts val="1200"/>
              </a:spcBef>
              <a:spcAft>
                <a:spcPts val="0"/>
              </a:spcAft>
              <a:buClr>
                <a:srgbClr val="808080"/>
              </a:buClr>
              <a:buSzPts val="1800"/>
              <a:buFont typeface="Gill Sans"/>
              <a:buChar char="❏"/>
            </a:pPr>
            <a:r>
              <a:rPr b="1" lang="en-GB">
                <a:solidFill>
                  <a:srgbClr val="808080"/>
                </a:solidFill>
                <a:latin typeface="Gill Sans"/>
                <a:ea typeface="Gill Sans"/>
                <a:cs typeface="Gill Sans"/>
                <a:sym typeface="Gill Sans"/>
              </a:rPr>
              <a:t>“Economicalise” real experiments:</a:t>
            </a:r>
            <a:r>
              <a:rPr lang="en-GB">
                <a:solidFill>
                  <a:srgbClr val="808080"/>
                </a:solidFill>
                <a:latin typeface="Gill Sans"/>
                <a:ea typeface="Gill Sans"/>
                <a:cs typeface="Gill Sans"/>
                <a:sym typeface="Gill Sans"/>
              </a:rPr>
              <a:t> They reduce the “learning” that participants undergo during experiment.</a:t>
            </a:r>
            <a:endParaRPr>
              <a:solidFill>
                <a:srgbClr val="808080"/>
              </a:solidFill>
              <a:latin typeface="Gill Sans"/>
              <a:ea typeface="Gill Sans"/>
              <a:cs typeface="Gill Sans"/>
              <a:sym typeface="Gill Sans"/>
            </a:endParaRPr>
          </a:p>
          <a:p>
            <a:pPr indent="-342900" lvl="0" marL="457200" rtl="0" algn="l">
              <a:spcBef>
                <a:spcPts val="0"/>
              </a:spcBef>
              <a:spcAft>
                <a:spcPts val="0"/>
              </a:spcAft>
              <a:buClr>
                <a:srgbClr val="808080"/>
              </a:buClr>
              <a:buSzPts val="1800"/>
              <a:buFont typeface="Gill Sans"/>
              <a:buChar char="❏"/>
            </a:pPr>
            <a:r>
              <a:rPr b="1" lang="en-GB">
                <a:solidFill>
                  <a:srgbClr val="808080"/>
                </a:solidFill>
                <a:latin typeface="Gill Sans"/>
                <a:ea typeface="Gill Sans"/>
                <a:cs typeface="Gill Sans"/>
                <a:sym typeface="Gill Sans"/>
              </a:rPr>
              <a:t>Optimise real experiments: </a:t>
            </a:r>
            <a:r>
              <a:rPr lang="en-GB">
                <a:solidFill>
                  <a:srgbClr val="808080"/>
                </a:solidFill>
                <a:latin typeface="Gill Sans"/>
                <a:ea typeface="Gill Sans"/>
                <a:cs typeface="Gill Sans"/>
                <a:sym typeface="Gill Sans"/>
              </a:rPr>
              <a:t>Testing the feasibility of experimental processes in advance, and making adjustments if necessary.</a:t>
            </a:r>
            <a:endParaRPr>
              <a:solidFill>
                <a:srgbClr val="808080"/>
              </a:solidFill>
              <a:latin typeface="Gill Sans"/>
              <a:ea typeface="Gill Sans"/>
              <a:cs typeface="Gill Sans"/>
              <a:sym typeface="Gill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5"/>
          <p:cNvSpPr txBox="1"/>
          <p:nvPr>
            <p:ph idx="4294967295" type="title"/>
          </p:nvPr>
        </p:nvSpPr>
        <p:spPr>
          <a:xfrm>
            <a:off x="522575" y="162775"/>
            <a:ext cx="8229600" cy="593700"/>
          </a:xfrm>
          <a:prstGeom prst="rect">
            <a:avLst/>
          </a:prstGeom>
          <a:noFill/>
          <a:ln>
            <a:noFill/>
          </a:ln>
        </p:spPr>
        <p:txBody>
          <a:bodyPr anchorCtr="0" anchor="ctr" bIns="41900" lIns="83775" spcFirstLastPara="1" rIns="83775" wrap="square" tIns="41900">
            <a:noAutofit/>
          </a:bodyPr>
          <a:lstStyle/>
          <a:p>
            <a:pPr indent="0" lvl="0" marL="0" marR="0" rtl="0" algn="ctr">
              <a:lnSpc>
                <a:spcPct val="100000"/>
              </a:lnSpc>
              <a:spcBef>
                <a:spcPts val="0"/>
              </a:spcBef>
              <a:spcAft>
                <a:spcPts val="0"/>
              </a:spcAft>
              <a:buClr>
                <a:schemeClr val="dk2"/>
              </a:buClr>
              <a:buSzPts val="4000"/>
              <a:buFont typeface="Gill Sans"/>
              <a:buNone/>
            </a:pPr>
            <a:r>
              <a:rPr lang="en-GB" sz="4000">
                <a:latin typeface="Gill Sans"/>
                <a:ea typeface="Gill Sans"/>
                <a:cs typeface="Gill Sans"/>
                <a:sym typeface="Gill Sans"/>
              </a:rPr>
              <a:t>Why Eyes-free?</a:t>
            </a:r>
            <a:endParaRPr b="1" sz="4000">
              <a:solidFill>
                <a:schemeClr val="dk2"/>
              </a:solidFill>
              <a:latin typeface="Gill Sans"/>
              <a:ea typeface="Gill Sans"/>
              <a:cs typeface="Gill Sans"/>
              <a:sym typeface="Gill Sans"/>
            </a:endParaRPr>
          </a:p>
        </p:txBody>
      </p:sp>
      <p:pic>
        <p:nvPicPr>
          <p:cNvPr descr="clip_image001" id="149" name="Google Shape;149;p25"/>
          <p:cNvPicPr preferRelativeResize="0"/>
          <p:nvPr/>
        </p:nvPicPr>
        <p:blipFill rotWithShape="1">
          <a:blip r:embed="rId3">
            <a:alphaModFix/>
          </a:blip>
          <a:srcRect b="0" l="0" r="0" t="0"/>
          <a:stretch/>
        </p:blipFill>
        <p:spPr>
          <a:xfrm>
            <a:off x="4859867" y="897731"/>
            <a:ext cx="2808288" cy="1694656"/>
          </a:xfrm>
          <a:prstGeom prst="rect">
            <a:avLst/>
          </a:prstGeom>
          <a:noFill/>
          <a:ln>
            <a:noFill/>
          </a:ln>
        </p:spPr>
      </p:pic>
      <p:pic>
        <p:nvPicPr>
          <p:cNvPr id="150" name="Google Shape;150;p25"/>
          <p:cNvPicPr preferRelativeResize="0"/>
          <p:nvPr/>
        </p:nvPicPr>
        <p:blipFill rotWithShape="1">
          <a:blip r:embed="rId4">
            <a:alphaModFix/>
          </a:blip>
          <a:srcRect b="7009" l="5393" r="8176" t="6018"/>
          <a:stretch/>
        </p:blipFill>
        <p:spPr>
          <a:xfrm>
            <a:off x="4859867" y="2680494"/>
            <a:ext cx="2808287" cy="1695450"/>
          </a:xfrm>
          <a:prstGeom prst="rect">
            <a:avLst/>
          </a:prstGeom>
          <a:noFill/>
          <a:ln>
            <a:noFill/>
          </a:ln>
        </p:spPr>
      </p:pic>
      <p:pic>
        <p:nvPicPr>
          <p:cNvPr id="151" name="Google Shape;151;p25"/>
          <p:cNvPicPr preferRelativeResize="0"/>
          <p:nvPr/>
        </p:nvPicPr>
        <p:blipFill rotWithShape="1">
          <a:blip r:embed="rId5">
            <a:alphaModFix/>
          </a:blip>
          <a:srcRect b="0" l="0" r="0" t="0"/>
          <a:stretch/>
        </p:blipFill>
        <p:spPr>
          <a:xfrm>
            <a:off x="611717" y="1059656"/>
            <a:ext cx="3078956" cy="3078956"/>
          </a:xfrm>
          <a:prstGeom prst="rect">
            <a:avLst/>
          </a:prstGeom>
          <a:noFill/>
          <a:ln>
            <a:noFill/>
          </a:ln>
        </p:spPr>
      </p:pic>
      <p:sp>
        <p:nvSpPr>
          <p:cNvPr id="152" name="Google Shape;152;p25"/>
          <p:cNvSpPr txBox="1"/>
          <p:nvPr/>
        </p:nvSpPr>
        <p:spPr>
          <a:xfrm>
            <a:off x="6867524" y="4816475"/>
            <a:ext cx="2133600" cy="273900"/>
          </a:xfrm>
          <a:prstGeom prst="rect">
            <a:avLst/>
          </a:prstGeom>
          <a:noFill/>
          <a:ln>
            <a:noFill/>
          </a:ln>
        </p:spPr>
        <p:txBody>
          <a:bodyPr anchorCtr="0" anchor="ctr" bIns="41900" lIns="83825" spcFirstLastPara="1" rIns="83825" wrap="square" tIns="41900">
            <a:noAutofit/>
          </a:bodyPr>
          <a:lstStyle/>
          <a:p>
            <a:pPr indent="0" lvl="0" marL="0" marR="0" rtl="0" algn="r">
              <a:lnSpc>
                <a:spcPct val="100000"/>
              </a:lnSpc>
              <a:spcBef>
                <a:spcPts val="0"/>
              </a:spcBef>
              <a:spcAft>
                <a:spcPts val="0"/>
              </a:spcAft>
              <a:buClr>
                <a:srgbClr val="898989"/>
              </a:buClr>
              <a:buSzPts val="1100"/>
              <a:buFont typeface="Gill Sans"/>
              <a:buNone/>
            </a:pPr>
            <a:fld id="{00000000-1234-1234-1234-123412341234}" type="slidenum">
              <a:rPr b="0" i="0" lang="en-GB" sz="1100" u="none">
                <a:solidFill>
                  <a:srgbClr val="898989"/>
                </a:solidFill>
                <a:latin typeface="Gill Sans"/>
                <a:ea typeface="Gill Sans"/>
                <a:cs typeface="Gill Sans"/>
                <a:sym typeface="Gill Sans"/>
              </a:rPr>
              <a:t>‹#›</a:t>
            </a:fld>
            <a:endParaRPr sz="900"/>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1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Gill Sans"/>
                <a:ea typeface="Gill Sans"/>
                <a:cs typeface="Gill Sans"/>
                <a:sym typeface="Gill Sans"/>
              </a:rPr>
              <a:t>Step5.5: Make Experiments with </a:t>
            </a:r>
            <a:r>
              <a:rPr b="1" lang="en-GB">
                <a:solidFill>
                  <a:srgbClr val="CC4125"/>
                </a:solidFill>
                <a:latin typeface="Gill Sans"/>
                <a:ea typeface="Gill Sans"/>
                <a:cs typeface="Gill Sans"/>
                <a:sym typeface="Gill Sans"/>
              </a:rPr>
              <a:t>Breaks</a:t>
            </a:r>
            <a:endParaRPr>
              <a:solidFill>
                <a:srgbClr val="CC4125"/>
              </a:solidFill>
            </a:endParaRPr>
          </a:p>
        </p:txBody>
      </p:sp>
      <p:sp>
        <p:nvSpPr>
          <p:cNvPr id="874" name="Google Shape;874;p1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GB">
                <a:solidFill>
                  <a:schemeClr val="dk1"/>
                </a:solidFill>
                <a:latin typeface="Gill Sans"/>
                <a:ea typeface="Gill Sans"/>
                <a:cs typeface="Gill Sans"/>
                <a:sym typeface="Gill Sans"/>
              </a:rPr>
              <a:t>During Experiments:</a:t>
            </a:r>
            <a:endParaRPr>
              <a:solidFill>
                <a:schemeClr val="dk1"/>
              </a:solidFill>
              <a:latin typeface="Gill Sans"/>
              <a:ea typeface="Gill Sans"/>
              <a:cs typeface="Gill Sans"/>
              <a:sym typeface="Gill Sans"/>
            </a:endParaRPr>
          </a:p>
        </p:txBody>
      </p:sp>
      <p:pic>
        <p:nvPicPr>
          <p:cNvPr id="875" name="Google Shape;875;p124"/>
          <p:cNvPicPr preferRelativeResize="0"/>
          <p:nvPr/>
        </p:nvPicPr>
        <p:blipFill>
          <a:blip r:embed="rId3">
            <a:alphaModFix/>
          </a:blip>
          <a:stretch>
            <a:fillRect/>
          </a:stretch>
        </p:blipFill>
        <p:spPr>
          <a:xfrm>
            <a:off x="1972550" y="1647938"/>
            <a:ext cx="1525310" cy="1098838"/>
          </a:xfrm>
          <a:prstGeom prst="rect">
            <a:avLst/>
          </a:prstGeom>
          <a:noFill/>
          <a:ln>
            <a:noFill/>
          </a:ln>
        </p:spPr>
      </p:pic>
      <p:sp>
        <p:nvSpPr>
          <p:cNvPr id="876" name="Google Shape;876;p124"/>
          <p:cNvSpPr/>
          <p:nvPr/>
        </p:nvSpPr>
        <p:spPr>
          <a:xfrm>
            <a:off x="1160425" y="3375425"/>
            <a:ext cx="3184200" cy="704100"/>
          </a:xfrm>
          <a:prstGeom prst="wedgeRoundRectCallout">
            <a:avLst>
              <a:gd fmla="val 20613" name="adj1"/>
              <a:gd fmla="val -61959"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24"/>
          <p:cNvSpPr/>
          <p:nvPr/>
        </p:nvSpPr>
        <p:spPr>
          <a:xfrm>
            <a:off x="4799375" y="3375425"/>
            <a:ext cx="3184200" cy="704100"/>
          </a:xfrm>
          <a:prstGeom prst="wedgeRoundRectCallout">
            <a:avLst>
              <a:gd fmla="val -21739" name="adj1"/>
              <a:gd fmla="val -65222"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24"/>
          <p:cNvSpPr txBox="1"/>
          <p:nvPr/>
        </p:nvSpPr>
        <p:spPr>
          <a:xfrm>
            <a:off x="1183900" y="2743425"/>
            <a:ext cx="31026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100">
                <a:solidFill>
                  <a:schemeClr val="dk1"/>
                </a:solidFill>
                <a:latin typeface="Gill Sans"/>
                <a:ea typeface="Gill Sans"/>
                <a:cs typeface="Gill Sans"/>
                <a:sym typeface="Gill Sans"/>
              </a:rPr>
              <a:t>Stay </a:t>
            </a:r>
            <a:r>
              <a:rPr b="1" lang="en-GB" sz="2100">
                <a:solidFill>
                  <a:schemeClr val="dk1"/>
                </a:solidFill>
                <a:latin typeface="Gill Sans"/>
                <a:ea typeface="Gill Sans"/>
                <a:cs typeface="Gill Sans"/>
                <a:sym typeface="Gill Sans"/>
              </a:rPr>
              <a:t>Neutral</a:t>
            </a:r>
            <a:endParaRPr b="1" sz="2100">
              <a:solidFill>
                <a:schemeClr val="dk1"/>
              </a:solidFill>
              <a:latin typeface="Gill Sans"/>
              <a:ea typeface="Gill Sans"/>
              <a:cs typeface="Gill Sans"/>
              <a:sym typeface="Gill Sans"/>
            </a:endParaRPr>
          </a:p>
        </p:txBody>
      </p:sp>
      <p:sp>
        <p:nvSpPr>
          <p:cNvPr id="879" name="Google Shape;879;p124"/>
          <p:cNvSpPr txBox="1"/>
          <p:nvPr/>
        </p:nvSpPr>
        <p:spPr>
          <a:xfrm>
            <a:off x="4716638" y="2743425"/>
            <a:ext cx="33198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100">
                <a:solidFill>
                  <a:schemeClr val="dk1"/>
                </a:solidFill>
                <a:latin typeface="Gill Sans"/>
                <a:ea typeface="Gill Sans"/>
                <a:cs typeface="Gill Sans"/>
                <a:sym typeface="Gill Sans"/>
              </a:rPr>
              <a:t>Never Disclose Preferences</a:t>
            </a:r>
            <a:endParaRPr sz="2100">
              <a:solidFill>
                <a:schemeClr val="dk1"/>
              </a:solidFill>
              <a:latin typeface="Gill Sans"/>
              <a:ea typeface="Gill Sans"/>
              <a:cs typeface="Gill Sans"/>
              <a:sym typeface="Gill Sans"/>
            </a:endParaRPr>
          </a:p>
        </p:txBody>
      </p:sp>
      <p:sp>
        <p:nvSpPr>
          <p:cNvPr id="880" name="Google Shape;880;p124"/>
          <p:cNvSpPr txBox="1"/>
          <p:nvPr/>
        </p:nvSpPr>
        <p:spPr>
          <a:xfrm>
            <a:off x="1107550" y="3311825"/>
            <a:ext cx="3255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666666"/>
                </a:solidFill>
                <a:latin typeface="Gill Sans"/>
                <a:ea typeface="Gill Sans"/>
                <a:cs typeface="Gill Sans"/>
                <a:sym typeface="Gill Sans"/>
              </a:rPr>
              <a:t>Do not bias the participants’ decisions, judgements, operations and so forth during experiments</a:t>
            </a:r>
            <a:endParaRPr b="1">
              <a:solidFill>
                <a:srgbClr val="666666"/>
              </a:solidFill>
              <a:latin typeface="Gill Sans"/>
              <a:ea typeface="Gill Sans"/>
              <a:cs typeface="Gill Sans"/>
              <a:sym typeface="Gill Sans"/>
            </a:endParaRPr>
          </a:p>
        </p:txBody>
      </p:sp>
      <p:sp>
        <p:nvSpPr>
          <p:cNvPr id="881" name="Google Shape;881;p124"/>
          <p:cNvSpPr txBox="1"/>
          <p:nvPr/>
        </p:nvSpPr>
        <p:spPr>
          <a:xfrm>
            <a:off x="4748888" y="3311825"/>
            <a:ext cx="3255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666666"/>
                </a:solidFill>
                <a:latin typeface="Gill Sans"/>
                <a:ea typeface="Gill Sans"/>
                <a:cs typeface="Gill Sans"/>
                <a:sym typeface="Gill Sans"/>
              </a:rPr>
              <a:t>Never indicate your personal </a:t>
            </a:r>
            <a:r>
              <a:rPr lang="en-GB">
                <a:solidFill>
                  <a:srgbClr val="666666"/>
                </a:solidFill>
                <a:latin typeface="Gill Sans"/>
                <a:ea typeface="Gill Sans"/>
                <a:cs typeface="Gill Sans"/>
                <a:sym typeface="Gill Sans"/>
              </a:rPr>
              <a:t>preferences toward participants’ decisions, actions and so forth.</a:t>
            </a:r>
            <a:endParaRPr>
              <a:solidFill>
                <a:srgbClr val="666666"/>
              </a:solidFill>
              <a:latin typeface="Gill Sans"/>
              <a:ea typeface="Gill Sans"/>
              <a:cs typeface="Gill Sans"/>
              <a:sym typeface="Gill Sans"/>
            </a:endParaRPr>
          </a:p>
        </p:txBody>
      </p:sp>
      <p:pic>
        <p:nvPicPr>
          <p:cNvPr id="882" name="Google Shape;882;p124"/>
          <p:cNvPicPr preferRelativeResize="0"/>
          <p:nvPr/>
        </p:nvPicPr>
        <p:blipFill>
          <a:blip r:embed="rId4">
            <a:alphaModFix/>
          </a:blip>
          <a:stretch>
            <a:fillRect/>
          </a:stretch>
        </p:blipFill>
        <p:spPr>
          <a:xfrm>
            <a:off x="5697275" y="1606138"/>
            <a:ext cx="1358560" cy="118245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1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Gill Sans"/>
                <a:ea typeface="Gill Sans"/>
                <a:cs typeface="Gill Sans"/>
                <a:sym typeface="Gill Sans"/>
              </a:rPr>
              <a:t>Step5.5: Make Experiments with </a:t>
            </a:r>
            <a:r>
              <a:rPr b="1" lang="en-GB">
                <a:solidFill>
                  <a:srgbClr val="CC4125"/>
                </a:solidFill>
                <a:latin typeface="Gill Sans"/>
                <a:ea typeface="Gill Sans"/>
                <a:cs typeface="Gill Sans"/>
                <a:sym typeface="Gill Sans"/>
              </a:rPr>
              <a:t>Breaks</a:t>
            </a:r>
            <a:endParaRPr>
              <a:solidFill>
                <a:srgbClr val="CC4125"/>
              </a:solidFill>
            </a:endParaRPr>
          </a:p>
        </p:txBody>
      </p:sp>
      <p:sp>
        <p:nvSpPr>
          <p:cNvPr id="888" name="Google Shape;888;p125"/>
          <p:cNvSpPr txBox="1"/>
          <p:nvPr>
            <p:ph idx="1" type="body"/>
          </p:nvPr>
        </p:nvSpPr>
        <p:spPr>
          <a:xfrm>
            <a:off x="311700" y="1152475"/>
            <a:ext cx="5475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solidFill>
                  <a:schemeClr val="dk1"/>
                </a:solidFill>
                <a:latin typeface="Gill Sans"/>
                <a:ea typeface="Gill Sans"/>
                <a:cs typeface="Gill Sans"/>
                <a:sym typeface="Gill Sans"/>
              </a:rPr>
              <a:t>An Interesting Example:</a:t>
            </a:r>
            <a:endParaRPr b="1">
              <a:solidFill>
                <a:schemeClr val="dk1"/>
              </a:solidFill>
              <a:latin typeface="Gill Sans"/>
              <a:ea typeface="Gill Sans"/>
              <a:cs typeface="Gill Sans"/>
              <a:sym typeface="Gill Sans"/>
            </a:endParaRPr>
          </a:p>
          <a:p>
            <a:pPr indent="0" lvl="0" marL="0" rtl="0" algn="l">
              <a:spcBef>
                <a:spcPts val="1200"/>
              </a:spcBef>
              <a:spcAft>
                <a:spcPts val="0"/>
              </a:spcAft>
              <a:buNone/>
            </a:pPr>
            <a:r>
              <a:rPr lang="en-GB">
                <a:solidFill>
                  <a:schemeClr val="dk1"/>
                </a:solidFill>
                <a:latin typeface="Gill Sans"/>
                <a:ea typeface="Gill Sans"/>
                <a:cs typeface="Gill Sans"/>
                <a:sym typeface="Gill Sans"/>
              </a:rPr>
              <a:t>Imagine you are required to write a Chinese character a hundred times repeatedly. You will finally find you can no longer recognise what you are writing XD.</a:t>
            </a:r>
            <a:endParaRPr>
              <a:solidFill>
                <a:schemeClr val="dk1"/>
              </a:solidFill>
              <a:latin typeface="Gill Sans"/>
              <a:ea typeface="Gill Sans"/>
              <a:cs typeface="Gill Sans"/>
              <a:sym typeface="Gill Sans"/>
            </a:endParaRPr>
          </a:p>
          <a:p>
            <a:pPr indent="0" lvl="0" marL="0" rtl="0" algn="l">
              <a:spcBef>
                <a:spcPts val="1200"/>
              </a:spcBef>
              <a:spcAft>
                <a:spcPts val="0"/>
              </a:spcAft>
              <a:buNone/>
            </a:pPr>
            <a:r>
              <a:t/>
            </a:r>
            <a:endParaRPr>
              <a:solidFill>
                <a:schemeClr val="dk1"/>
              </a:solidFill>
              <a:latin typeface="Gill Sans"/>
              <a:ea typeface="Gill Sans"/>
              <a:cs typeface="Gill Sans"/>
              <a:sym typeface="Gill Sans"/>
            </a:endParaRPr>
          </a:p>
          <a:p>
            <a:pPr indent="0" lvl="0" marL="0" rtl="0" algn="l">
              <a:spcBef>
                <a:spcPts val="1200"/>
              </a:spcBef>
              <a:spcAft>
                <a:spcPts val="1200"/>
              </a:spcAft>
              <a:buNone/>
            </a:pPr>
            <a:r>
              <a:rPr b="1" lang="en-GB">
                <a:solidFill>
                  <a:schemeClr val="dk1"/>
                </a:solidFill>
                <a:latin typeface="Gill Sans"/>
                <a:ea typeface="Gill Sans"/>
                <a:cs typeface="Gill Sans"/>
                <a:sym typeface="Gill Sans"/>
              </a:rPr>
              <a:t>So, breaks are really important in addition to the experiment itself!</a:t>
            </a:r>
            <a:endParaRPr>
              <a:solidFill>
                <a:schemeClr val="dk1"/>
              </a:solidFill>
              <a:latin typeface="Gill Sans"/>
              <a:ea typeface="Gill Sans"/>
              <a:cs typeface="Gill Sans"/>
              <a:sym typeface="Gill Sans"/>
            </a:endParaRPr>
          </a:p>
        </p:txBody>
      </p:sp>
      <p:pic>
        <p:nvPicPr>
          <p:cNvPr id="889" name="Google Shape;889;p125"/>
          <p:cNvPicPr preferRelativeResize="0"/>
          <p:nvPr/>
        </p:nvPicPr>
        <p:blipFill>
          <a:blip r:embed="rId3">
            <a:alphaModFix/>
          </a:blip>
          <a:stretch>
            <a:fillRect/>
          </a:stretch>
        </p:blipFill>
        <p:spPr>
          <a:xfrm>
            <a:off x="5907625" y="1083400"/>
            <a:ext cx="2761650" cy="3553400"/>
          </a:xfrm>
          <a:prstGeom prst="rect">
            <a:avLst/>
          </a:prstGeom>
          <a:noFill/>
          <a:ln>
            <a:noFill/>
          </a:ln>
        </p:spPr>
      </p:pic>
      <p:sp>
        <p:nvSpPr>
          <p:cNvPr id="890" name="Google Shape;890;p125"/>
          <p:cNvSpPr txBox="1"/>
          <p:nvPr/>
        </p:nvSpPr>
        <p:spPr>
          <a:xfrm>
            <a:off x="5907626" y="4636675"/>
            <a:ext cx="1310100" cy="293400"/>
          </a:xfrm>
          <a:prstGeom prst="rect">
            <a:avLst/>
          </a:prstGeom>
          <a:noFill/>
          <a:ln>
            <a:noFill/>
          </a:ln>
        </p:spPr>
        <p:txBody>
          <a:bodyPr anchorCtr="0" anchor="t" bIns="69050" lIns="138100" spcFirstLastPara="1" rIns="138100" wrap="square" tIns="69050">
            <a:spAutoFit/>
          </a:bodyPr>
          <a:lstStyle/>
          <a:p>
            <a:pPr indent="0" lvl="0" marL="0" marR="0" rtl="0" algn="l">
              <a:lnSpc>
                <a:spcPct val="100000"/>
              </a:lnSpc>
              <a:spcBef>
                <a:spcPts val="0"/>
              </a:spcBef>
              <a:spcAft>
                <a:spcPts val="0"/>
              </a:spcAft>
              <a:buClr>
                <a:srgbClr val="808080"/>
              </a:buClr>
              <a:buSzPts val="1800"/>
              <a:buFont typeface="Times New Roman"/>
              <a:buNone/>
            </a:pPr>
            <a:r>
              <a:rPr i="0" lang="en-GB" sz="1000" u="none">
                <a:solidFill>
                  <a:schemeClr val="dk1"/>
                </a:solidFill>
                <a:latin typeface="Gill Sans"/>
                <a:ea typeface="Gill Sans"/>
                <a:cs typeface="Gill Sans"/>
                <a:sym typeface="Gill Sans"/>
              </a:rPr>
              <a:t>(</a:t>
            </a:r>
            <a:r>
              <a:rPr lang="en-GB" sz="1000">
                <a:solidFill>
                  <a:schemeClr val="dk1"/>
                </a:solidFill>
                <a:latin typeface="Gill Sans"/>
                <a:ea typeface="Gill Sans"/>
                <a:cs typeface="Gill Sans"/>
                <a:sym typeface="Gill Sans"/>
              </a:rPr>
              <a:t>Picture</a:t>
            </a:r>
            <a:r>
              <a:rPr lang="en-GB" sz="1000">
                <a:solidFill>
                  <a:schemeClr val="dk1"/>
                </a:solidFill>
                <a:latin typeface="Gill Sans"/>
                <a:ea typeface="Gill Sans"/>
                <a:cs typeface="Gill Sans"/>
                <a:sym typeface="Gill Sans"/>
              </a:rPr>
              <a:t> </a:t>
            </a:r>
            <a:r>
              <a:rPr i="0" lang="en-GB" sz="1000" u="none">
                <a:solidFill>
                  <a:schemeClr val="dk1"/>
                </a:solidFill>
                <a:latin typeface="Gill Sans"/>
                <a:ea typeface="Gill Sans"/>
                <a:cs typeface="Gill Sans"/>
                <a:sym typeface="Gill Sans"/>
              </a:rPr>
              <a:t>from </a:t>
            </a:r>
            <a:r>
              <a:rPr lang="en-GB" sz="1000">
                <a:solidFill>
                  <a:schemeClr val="dk1"/>
                </a:solidFill>
                <a:latin typeface="Gill Sans"/>
                <a:ea typeface="Gill Sans"/>
                <a:cs typeface="Gill Sans"/>
                <a:sym typeface="Gill Sans"/>
              </a:rPr>
              <a:t>Sohu</a:t>
            </a:r>
            <a:r>
              <a:rPr i="0" lang="en-GB" sz="1000" u="none">
                <a:solidFill>
                  <a:schemeClr val="dk1"/>
                </a:solidFill>
                <a:latin typeface="Gill Sans"/>
                <a:ea typeface="Gill Sans"/>
                <a:cs typeface="Gill Sans"/>
                <a:sym typeface="Gill Sans"/>
              </a:rPr>
              <a:t>)</a:t>
            </a:r>
            <a:endParaRPr sz="600">
              <a:solidFill>
                <a:schemeClr val="dk1"/>
              </a:solidFill>
              <a:latin typeface="Gill Sans"/>
              <a:ea typeface="Gill Sans"/>
              <a:cs typeface="Gill Sans"/>
              <a:sym typeface="Gill Sans"/>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Gill Sans"/>
                <a:ea typeface="Gill Sans"/>
                <a:cs typeface="Gill Sans"/>
                <a:sym typeface="Gill Sans"/>
              </a:rPr>
              <a:t>Step5.5: Make Experiments with </a:t>
            </a:r>
            <a:r>
              <a:rPr b="1" lang="en-GB">
                <a:solidFill>
                  <a:srgbClr val="CC4125"/>
                </a:solidFill>
                <a:latin typeface="Gill Sans"/>
                <a:ea typeface="Gill Sans"/>
                <a:cs typeface="Gill Sans"/>
                <a:sym typeface="Gill Sans"/>
              </a:rPr>
              <a:t>Breaks</a:t>
            </a:r>
            <a:endParaRPr>
              <a:solidFill>
                <a:srgbClr val="CC4125"/>
              </a:solidFill>
            </a:endParaRPr>
          </a:p>
        </p:txBody>
      </p:sp>
      <p:sp>
        <p:nvSpPr>
          <p:cNvPr id="896" name="Google Shape;896;p1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n-GB">
                <a:solidFill>
                  <a:schemeClr val="dk1"/>
                </a:solidFill>
                <a:latin typeface="Gill Sans"/>
                <a:ea typeface="Gill Sans"/>
                <a:cs typeface="Gill Sans"/>
                <a:sym typeface="Gill Sans"/>
              </a:rPr>
              <a:t>Long and enduring engagement in experiments can be </a:t>
            </a:r>
            <a:r>
              <a:rPr b="1" lang="en-GB">
                <a:solidFill>
                  <a:srgbClr val="FF0000"/>
                </a:solidFill>
                <a:latin typeface="Gill Sans"/>
                <a:ea typeface="Gill Sans"/>
                <a:cs typeface="Gill Sans"/>
                <a:sym typeface="Gill Sans"/>
              </a:rPr>
              <a:t>tedious</a:t>
            </a:r>
            <a:r>
              <a:rPr b="1" lang="en-GB">
                <a:solidFill>
                  <a:schemeClr val="dk1"/>
                </a:solidFill>
                <a:latin typeface="Gill Sans"/>
                <a:ea typeface="Gill Sans"/>
                <a:cs typeface="Gill Sans"/>
                <a:sym typeface="Gill Sans"/>
              </a:rPr>
              <a:t> and </a:t>
            </a:r>
            <a:r>
              <a:rPr b="1" lang="en-GB">
                <a:solidFill>
                  <a:srgbClr val="FF0000"/>
                </a:solidFill>
                <a:latin typeface="Gill Sans"/>
                <a:ea typeface="Gill Sans"/>
                <a:cs typeface="Gill Sans"/>
                <a:sym typeface="Gill Sans"/>
              </a:rPr>
              <a:t>exhausts participants</a:t>
            </a:r>
            <a:r>
              <a:rPr b="1" lang="en-GB">
                <a:solidFill>
                  <a:schemeClr val="dk1"/>
                </a:solidFill>
                <a:latin typeface="Gill Sans"/>
                <a:ea typeface="Gill Sans"/>
                <a:cs typeface="Gill Sans"/>
                <a:sym typeface="Gill Sans"/>
              </a:rPr>
              <a:t>.  </a:t>
            </a:r>
            <a:endParaRPr>
              <a:solidFill>
                <a:schemeClr val="dk1"/>
              </a:solidFill>
              <a:latin typeface="Gill Sans"/>
              <a:ea typeface="Gill Sans"/>
              <a:cs typeface="Gill Sans"/>
              <a:sym typeface="Gill Sans"/>
            </a:endParaRPr>
          </a:p>
        </p:txBody>
      </p:sp>
      <p:sp>
        <p:nvSpPr>
          <p:cNvPr id="897" name="Google Shape;897;p126"/>
          <p:cNvSpPr/>
          <p:nvPr/>
        </p:nvSpPr>
        <p:spPr>
          <a:xfrm>
            <a:off x="4414388" y="1973250"/>
            <a:ext cx="305100" cy="326100"/>
          </a:xfrm>
          <a:prstGeom prst="downArrow">
            <a:avLst>
              <a:gd fmla="val 50000" name="adj1"/>
              <a:gd fmla="val 50000" name="adj2"/>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26"/>
          <p:cNvSpPr txBox="1"/>
          <p:nvPr>
            <p:ph idx="1" type="body"/>
          </p:nvPr>
        </p:nvSpPr>
        <p:spPr>
          <a:xfrm>
            <a:off x="316763" y="2351825"/>
            <a:ext cx="8520600" cy="4839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n-GB">
                <a:solidFill>
                  <a:schemeClr val="dk1"/>
                </a:solidFill>
                <a:latin typeface="Gill Sans"/>
                <a:ea typeface="Gill Sans"/>
                <a:cs typeface="Gill Sans"/>
                <a:sym typeface="Gill Sans"/>
              </a:rPr>
              <a:t>Influence participants’ focus, judgement and performance</a:t>
            </a:r>
            <a:endParaRPr>
              <a:solidFill>
                <a:schemeClr val="dk1"/>
              </a:solidFill>
              <a:latin typeface="Gill Sans"/>
              <a:ea typeface="Gill Sans"/>
              <a:cs typeface="Gill Sans"/>
              <a:sym typeface="Gill Sans"/>
            </a:endParaRPr>
          </a:p>
        </p:txBody>
      </p:sp>
      <p:sp>
        <p:nvSpPr>
          <p:cNvPr id="899" name="Google Shape;899;p126"/>
          <p:cNvSpPr/>
          <p:nvPr/>
        </p:nvSpPr>
        <p:spPr>
          <a:xfrm>
            <a:off x="4404263" y="2977650"/>
            <a:ext cx="305100" cy="326100"/>
          </a:xfrm>
          <a:prstGeom prst="downArrow">
            <a:avLst>
              <a:gd fmla="val 50000" name="adj1"/>
              <a:gd fmla="val 50000" name="adj2"/>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26"/>
          <p:cNvSpPr txBox="1"/>
          <p:nvPr>
            <p:ph idx="1" type="body"/>
          </p:nvPr>
        </p:nvSpPr>
        <p:spPr>
          <a:xfrm>
            <a:off x="306638" y="3356225"/>
            <a:ext cx="8520600" cy="4839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n-GB">
                <a:solidFill>
                  <a:schemeClr val="dk1"/>
                </a:solidFill>
                <a:latin typeface="Gill Sans"/>
                <a:ea typeface="Gill Sans"/>
                <a:cs typeface="Gill Sans"/>
                <a:sym typeface="Gill Sans"/>
              </a:rPr>
              <a:t>Influence the effectiveness and reliability of experiments</a:t>
            </a:r>
            <a:endParaRPr>
              <a:solidFill>
                <a:schemeClr val="dk1"/>
              </a:solidFill>
              <a:latin typeface="Gill Sans"/>
              <a:ea typeface="Gill Sans"/>
              <a:cs typeface="Gill Sans"/>
              <a:sym typeface="Gill Sans"/>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1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Gill Sans"/>
                <a:ea typeface="Gill Sans"/>
                <a:cs typeface="Gill Sans"/>
                <a:sym typeface="Gill Sans"/>
              </a:rPr>
              <a:t>Step5.5: </a:t>
            </a:r>
            <a:r>
              <a:rPr b="1" lang="en-GB">
                <a:latin typeface="Gill Sans"/>
                <a:ea typeface="Gill Sans"/>
                <a:cs typeface="Gill Sans"/>
                <a:sym typeface="Gill Sans"/>
              </a:rPr>
              <a:t>Examples in Academic Papers</a:t>
            </a:r>
            <a:endParaRPr>
              <a:solidFill>
                <a:srgbClr val="CC4125"/>
              </a:solidFill>
            </a:endParaRPr>
          </a:p>
        </p:txBody>
      </p:sp>
      <p:sp>
        <p:nvSpPr>
          <p:cNvPr id="906" name="Google Shape;906;p127"/>
          <p:cNvSpPr txBox="1"/>
          <p:nvPr/>
        </p:nvSpPr>
        <p:spPr>
          <a:xfrm>
            <a:off x="572588" y="1079200"/>
            <a:ext cx="3807600" cy="375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GB" sz="1450">
                <a:latin typeface="Gill Sans"/>
                <a:ea typeface="Gill Sans"/>
                <a:cs typeface="Gill Sans"/>
                <a:sym typeface="Gill Sans"/>
              </a:rPr>
              <a:t>“Procedure</a:t>
            </a:r>
            <a:endParaRPr b="1" sz="1450">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lang="en-GB" sz="1450">
                <a:latin typeface="Gill Sans"/>
                <a:ea typeface="Gill Sans"/>
                <a:cs typeface="Gill Sans"/>
                <a:sym typeface="Gill Sans"/>
              </a:rPr>
              <a:t>The experiment was divided into five sections, one for each ring. Participants were asked to wear the ring on either their middle or ring finger of their dominant hand, depending on which finger provided the better fit. During each section, participants underwent trials for all five levels of physical activity. After a new physical activity was started, we allowed 30 seconds of warm-up time before starting a trial. Each trial lasted for up to 50 seconds, during which a notification would randomly occur. </a:t>
            </a:r>
            <a:r>
              <a:rPr b="1" lang="en-GB" sz="1450">
                <a:solidFill>
                  <a:srgbClr val="FF0000"/>
                </a:solidFill>
                <a:latin typeface="Gill Sans"/>
                <a:ea typeface="Gill Sans"/>
                <a:cs typeface="Gill Sans"/>
                <a:sym typeface="Gill Sans"/>
              </a:rPr>
              <a:t>Participants were allowed to take breaks before or after completing an activity or when switching rings.</a:t>
            </a:r>
            <a:r>
              <a:rPr lang="en-GB" sz="1450">
                <a:latin typeface="Gill Sans"/>
                <a:ea typeface="Gill Sans"/>
                <a:cs typeface="Gill Sans"/>
                <a:sym typeface="Gill Sans"/>
              </a:rPr>
              <a:t>”</a:t>
            </a:r>
            <a:endParaRPr sz="1450">
              <a:latin typeface="Gill Sans"/>
              <a:ea typeface="Gill Sans"/>
              <a:cs typeface="Gill Sans"/>
              <a:sym typeface="Gill Sans"/>
            </a:endParaRPr>
          </a:p>
          <a:p>
            <a:pPr indent="0" lvl="0" marL="0" rtl="0" algn="l">
              <a:spcBef>
                <a:spcPts val="0"/>
              </a:spcBef>
              <a:spcAft>
                <a:spcPts val="0"/>
              </a:spcAft>
              <a:buNone/>
            </a:pPr>
            <a:r>
              <a:rPr lang="en-GB" sz="1450">
                <a:latin typeface="Gill Sans"/>
                <a:ea typeface="Gill Sans"/>
                <a:cs typeface="Gill Sans"/>
                <a:sym typeface="Gill Sans"/>
              </a:rPr>
              <a:t>(Roumen et al., 2015)</a:t>
            </a:r>
            <a:endParaRPr sz="1450">
              <a:latin typeface="Gill Sans"/>
              <a:ea typeface="Gill Sans"/>
              <a:cs typeface="Gill Sans"/>
              <a:sym typeface="Gill Sans"/>
            </a:endParaRPr>
          </a:p>
        </p:txBody>
      </p:sp>
      <p:sp>
        <p:nvSpPr>
          <p:cNvPr id="907" name="Google Shape;907;p127"/>
          <p:cNvSpPr txBox="1"/>
          <p:nvPr/>
        </p:nvSpPr>
        <p:spPr>
          <a:xfrm>
            <a:off x="4763813" y="1079200"/>
            <a:ext cx="3807600" cy="375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450">
                <a:latin typeface="Gill Sans"/>
                <a:ea typeface="Gill Sans"/>
                <a:cs typeface="Gill Sans"/>
                <a:sym typeface="Gill Sans"/>
              </a:rPr>
              <a:t>“Procedure </a:t>
            </a:r>
            <a:r>
              <a:rPr lang="en-GB" sz="1450">
                <a:latin typeface="Gill Sans"/>
                <a:ea typeface="Gill Sans"/>
                <a:cs typeface="Gill Sans"/>
                <a:sym typeface="Gill Sans"/>
              </a:rPr>
              <a:t>The experiment included a training phase for the baseline tasks, five experimental sessions with one session for each technique, and a post-study questionnaire. The experiment took about 80 minutes in total. A 5x5 Latin Square was used to counterbalance the order of the techniques. Each session was divided into two parts. The first part involved learning to use a mode-switching technique and extensive practice. The second part was the experimental phase in which a participant was given 9 blocks of trials. The first block was a baseline task and then a compound task, alternating until the ninth block ended with a baseline task.</a:t>
            </a:r>
            <a:r>
              <a:rPr b="1" lang="en-GB" sz="1450">
                <a:latin typeface="Gill Sans"/>
                <a:ea typeface="Gill Sans"/>
                <a:cs typeface="Gill Sans"/>
                <a:sym typeface="Gill Sans"/>
              </a:rPr>
              <a:t> </a:t>
            </a:r>
            <a:r>
              <a:rPr b="1" lang="en-GB" sz="1450">
                <a:solidFill>
                  <a:srgbClr val="FF0000"/>
                </a:solidFill>
                <a:latin typeface="Gill Sans"/>
                <a:ea typeface="Gill Sans"/>
                <a:cs typeface="Gill Sans"/>
                <a:sym typeface="Gill Sans"/>
              </a:rPr>
              <a:t>A participant could take a break between blocks.</a:t>
            </a:r>
            <a:r>
              <a:rPr b="1" lang="en-GB" sz="1450">
                <a:latin typeface="Gill Sans"/>
                <a:ea typeface="Gill Sans"/>
                <a:cs typeface="Gill Sans"/>
                <a:sym typeface="Gill Sans"/>
              </a:rPr>
              <a:t>” </a:t>
            </a:r>
            <a:r>
              <a:rPr lang="en-GB" sz="1450">
                <a:solidFill>
                  <a:schemeClr val="dk1"/>
                </a:solidFill>
                <a:latin typeface="Gill Sans"/>
                <a:ea typeface="Gill Sans"/>
                <a:cs typeface="Gill Sans"/>
                <a:sym typeface="Gill Sans"/>
              </a:rPr>
              <a:t>(Li et al., 2005)</a:t>
            </a:r>
            <a:endParaRPr sz="1450">
              <a:latin typeface="Gill Sans"/>
              <a:ea typeface="Gill Sans"/>
              <a:cs typeface="Gill Sans"/>
              <a:sym typeface="Gill Sans"/>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28"/>
          <p:cNvSpPr/>
          <p:nvPr/>
        </p:nvSpPr>
        <p:spPr>
          <a:xfrm>
            <a:off x="1160425" y="3375425"/>
            <a:ext cx="3184200" cy="704100"/>
          </a:xfrm>
          <a:prstGeom prst="wedgeRoundRectCallout">
            <a:avLst>
              <a:gd fmla="val 20613" name="adj1"/>
              <a:gd fmla="val -61959"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28"/>
          <p:cNvSpPr/>
          <p:nvPr/>
        </p:nvSpPr>
        <p:spPr>
          <a:xfrm>
            <a:off x="4799375" y="3375425"/>
            <a:ext cx="3184200" cy="704100"/>
          </a:xfrm>
          <a:prstGeom prst="wedgeRoundRectCallout">
            <a:avLst>
              <a:gd fmla="val -21739" name="adj1"/>
              <a:gd fmla="val -65222"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Gill Sans"/>
                <a:ea typeface="Gill Sans"/>
                <a:cs typeface="Gill Sans"/>
                <a:sym typeface="Gill Sans"/>
              </a:rPr>
              <a:t>Step5.6: Post-experiment Questionnaire &amp; Interviews</a:t>
            </a:r>
            <a:endParaRPr>
              <a:solidFill>
                <a:srgbClr val="CC4125"/>
              </a:solidFill>
            </a:endParaRPr>
          </a:p>
        </p:txBody>
      </p:sp>
      <p:sp>
        <p:nvSpPr>
          <p:cNvPr id="915" name="Google Shape;915;p128"/>
          <p:cNvSpPr txBox="1"/>
          <p:nvPr/>
        </p:nvSpPr>
        <p:spPr>
          <a:xfrm>
            <a:off x="1183900" y="2591025"/>
            <a:ext cx="31026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100">
                <a:solidFill>
                  <a:schemeClr val="dk1"/>
                </a:solidFill>
                <a:latin typeface="Gill Sans"/>
                <a:ea typeface="Gill Sans"/>
                <a:cs typeface="Gill Sans"/>
                <a:sym typeface="Gill Sans"/>
              </a:rPr>
              <a:t>Interesting Findings &amp; Observations</a:t>
            </a:r>
            <a:endParaRPr b="1" sz="2100">
              <a:solidFill>
                <a:schemeClr val="dk1"/>
              </a:solidFill>
              <a:latin typeface="Gill Sans"/>
              <a:ea typeface="Gill Sans"/>
              <a:cs typeface="Gill Sans"/>
              <a:sym typeface="Gill Sans"/>
            </a:endParaRPr>
          </a:p>
        </p:txBody>
      </p:sp>
      <p:sp>
        <p:nvSpPr>
          <p:cNvPr id="916" name="Google Shape;916;p128"/>
          <p:cNvSpPr txBox="1"/>
          <p:nvPr/>
        </p:nvSpPr>
        <p:spPr>
          <a:xfrm>
            <a:off x="4716638" y="2591025"/>
            <a:ext cx="3319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100">
                <a:solidFill>
                  <a:schemeClr val="dk1"/>
                </a:solidFill>
                <a:latin typeface="Gill Sans"/>
                <a:ea typeface="Gill Sans"/>
                <a:cs typeface="Gill Sans"/>
                <a:sym typeface="Gill Sans"/>
              </a:rPr>
              <a:t>Participants’ Comments on  the Experiment</a:t>
            </a:r>
            <a:endParaRPr sz="2100">
              <a:solidFill>
                <a:schemeClr val="dk1"/>
              </a:solidFill>
              <a:latin typeface="Gill Sans"/>
              <a:ea typeface="Gill Sans"/>
              <a:cs typeface="Gill Sans"/>
              <a:sym typeface="Gill Sans"/>
            </a:endParaRPr>
          </a:p>
        </p:txBody>
      </p:sp>
      <p:sp>
        <p:nvSpPr>
          <p:cNvPr id="917" name="Google Shape;917;p128"/>
          <p:cNvSpPr txBox="1"/>
          <p:nvPr/>
        </p:nvSpPr>
        <p:spPr>
          <a:xfrm>
            <a:off x="1107550" y="3311825"/>
            <a:ext cx="3255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666666"/>
                </a:solidFill>
                <a:latin typeface="Gill Sans"/>
                <a:ea typeface="Gill Sans"/>
                <a:cs typeface="Gill Sans"/>
                <a:sym typeface="Gill Sans"/>
              </a:rPr>
              <a:t>You could have observed some interesting points of participants during experiments. You may explore them afterward.</a:t>
            </a:r>
            <a:endParaRPr b="1">
              <a:solidFill>
                <a:srgbClr val="666666"/>
              </a:solidFill>
              <a:latin typeface="Gill Sans"/>
              <a:ea typeface="Gill Sans"/>
              <a:cs typeface="Gill Sans"/>
              <a:sym typeface="Gill Sans"/>
            </a:endParaRPr>
          </a:p>
        </p:txBody>
      </p:sp>
      <p:sp>
        <p:nvSpPr>
          <p:cNvPr id="918" name="Google Shape;918;p128"/>
          <p:cNvSpPr txBox="1"/>
          <p:nvPr/>
        </p:nvSpPr>
        <p:spPr>
          <a:xfrm>
            <a:off x="4748888" y="3311825"/>
            <a:ext cx="3255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666666"/>
                </a:solidFill>
                <a:latin typeface="Gill Sans"/>
                <a:ea typeface="Gill Sans"/>
                <a:cs typeface="Gill Sans"/>
                <a:sym typeface="Gill Sans"/>
              </a:rPr>
              <a:t>You </a:t>
            </a:r>
            <a:r>
              <a:rPr lang="en-GB">
                <a:solidFill>
                  <a:srgbClr val="666666"/>
                </a:solidFill>
                <a:latin typeface="Gill Sans"/>
                <a:ea typeface="Gill Sans"/>
                <a:cs typeface="Gill Sans"/>
                <a:sym typeface="Gill Sans"/>
              </a:rPr>
              <a:t>could</a:t>
            </a:r>
            <a:r>
              <a:rPr lang="en-GB">
                <a:solidFill>
                  <a:srgbClr val="666666"/>
                </a:solidFill>
                <a:latin typeface="Gill Sans"/>
                <a:ea typeface="Gill Sans"/>
                <a:cs typeface="Gill Sans"/>
                <a:sym typeface="Gill Sans"/>
              </a:rPr>
              <a:t> also solicit participants’ opinions on the experiment, which can also be helpful to analysing the results.</a:t>
            </a:r>
            <a:endParaRPr>
              <a:solidFill>
                <a:srgbClr val="666666"/>
              </a:solidFill>
              <a:latin typeface="Gill Sans"/>
              <a:ea typeface="Gill Sans"/>
              <a:cs typeface="Gill Sans"/>
              <a:sym typeface="Gill Sans"/>
            </a:endParaRPr>
          </a:p>
        </p:txBody>
      </p:sp>
      <p:pic>
        <p:nvPicPr>
          <p:cNvPr id="919" name="Google Shape;919;p128"/>
          <p:cNvPicPr preferRelativeResize="0"/>
          <p:nvPr/>
        </p:nvPicPr>
        <p:blipFill>
          <a:blip r:embed="rId3">
            <a:alphaModFix/>
          </a:blip>
          <a:stretch>
            <a:fillRect/>
          </a:stretch>
        </p:blipFill>
        <p:spPr>
          <a:xfrm>
            <a:off x="2199300" y="1423773"/>
            <a:ext cx="1071800" cy="1254225"/>
          </a:xfrm>
          <a:prstGeom prst="rect">
            <a:avLst/>
          </a:prstGeom>
          <a:noFill/>
          <a:ln>
            <a:noFill/>
          </a:ln>
        </p:spPr>
      </p:pic>
      <p:pic>
        <p:nvPicPr>
          <p:cNvPr id="920" name="Google Shape;920;p128"/>
          <p:cNvPicPr preferRelativeResize="0"/>
          <p:nvPr/>
        </p:nvPicPr>
        <p:blipFill>
          <a:blip r:embed="rId4">
            <a:alphaModFix/>
          </a:blip>
          <a:stretch>
            <a:fillRect/>
          </a:stretch>
        </p:blipFill>
        <p:spPr>
          <a:xfrm>
            <a:off x="5855575" y="1411925"/>
            <a:ext cx="1071800" cy="1266064"/>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Gill Sans"/>
                <a:ea typeface="Gill Sans"/>
                <a:cs typeface="Gill Sans"/>
                <a:sym typeface="Gill Sans"/>
              </a:rPr>
              <a:t>Step5.6: Examples in Academic Papers</a:t>
            </a:r>
            <a:endParaRPr>
              <a:solidFill>
                <a:srgbClr val="CC4125"/>
              </a:solidFill>
            </a:endParaRPr>
          </a:p>
        </p:txBody>
      </p:sp>
      <p:sp>
        <p:nvSpPr>
          <p:cNvPr id="926" name="Google Shape;926;p129"/>
          <p:cNvSpPr txBox="1"/>
          <p:nvPr/>
        </p:nvSpPr>
        <p:spPr>
          <a:xfrm>
            <a:off x="572601" y="1079200"/>
            <a:ext cx="39993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50">
                <a:latin typeface="Gill Sans"/>
                <a:ea typeface="Gill Sans"/>
                <a:cs typeface="Gill Sans"/>
                <a:sym typeface="Gill Sans"/>
              </a:rPr>
              <a:t>“</a:t>
            </a:r>
            <a:r>
              <a:rPr b="1" lang="en-GB" sz="1350">
                <a:latin typeface="Gill Sans"/>
                <a:ea typeface="Gill Sans"/>
                <a:cs typeface="Gill Sans"/>
                <a:sym typeface="Gill Sans"/>
              </a:rPr>
              <a:t>Table 3 </a:t>
            </a:r>
            <a:r>
              <a:rPr lang="en-GB" sz="1350">
                <a:latin typeface="Gill Sans"/>
                <a:ea typeface="Gill Sans"/>
                <a:cs typeface="Gill Sans"/>
                <a:sym typeface="Gill Sans"/>
              </a:rPr>
              <a:t>shows the result of the </a:t>
            </a:r>
            <a:r>
              <a:rPr b="1" lang="en-GB" sz="1350">
                <a:solidFill>
                  <a:srgbClr val="FF0000"/>
                </a:solidFill>
                <a:latin typeface="Gill Sans"/>
                <a:ea typeface="Gill Sans"/>
                <a:cs typeface="Gill Sans"/>
                <a:sym typeface="Gill Sans"/>
              </a:rPr>
              <a:t>post-experimental survey</a:t>
            </a:r>
            <a:r>
              <a:rPr lang="en-GB" sz="1350">
                <a:solidFill>
                  <a:srgbClr val="FF0000"/>
                </a:solidFill>
                <a:latin typeface="Gill Sans"/>
                <a:ea typeface="Gill Sans"/>
                <a:cs typeface="Gill Sans"/>
                <a:sym typeface="Gill Sans"/>
              </a:rPr>
              <a:t>.</a:t>
            </a:r>
            <a:r>
              <a:rPr lang="en-GB" sz="1350">
                <a:latin typeface="Gill Sans"/>
                <a:ea typeface="Gill Sans"/>
                <a:cs typeface="Gill Sans"/>
                <a:sym typeface="Gill Sans"/>
              </a:rPr>
              <a:t> Based on the performance results, We found that vibration, sound, and poke all have faster reaction time and are not affected by levels of physical activity.” “We also </a:t>
            </a:r>
            <a:r>
              <a:rPr b="1" lang="en-GB" sz="1350">
                <a:latin typeface="Gill Sans"/>
                <a:ea typeface="Gill Sans"/>
                <a:cs typeface="Gill Sans"/>
                <a:sym typeface="Gill Sans"/>
              </a:rPr>
              <a:t>collected user preferences</a:t>
            </a:r>
            <a:r>
              <a:rPr lang="en-GB" sz="1350">
                <a:latin typeface="Gill Sans"/>
                <a:ea typeface="Gill Sans"/>
                <a:cs typeface="Gill Sans"/>
                <a:sym typeface="Gill Sans"/>
              </a:rPr>
              <a:t> via the </a:t>
            </a:r>
            <a:r>
              <a:rPr b="1" lang="en-GB" sz="1350">
                <a:solidFill>
                  <a:srgbClr val="FF0000"/>
                </a:solidFill>
                <a:latin typeface="Gill Sans"/>
                <a:ea typeface="Gill Sans"/>
                <a:cs typeface="Gill Sans"/>
                <a:sym typeface="Gill Sans"/>
              </a:rPr>
              <a:t>post-experiment survey</a:t>
            </a:r>
            <a:r>
              <a:rPr lang="en-GB" sz="1350">
                <a:latin typeface="Gill Sans"/>
                <a:ea typeface="Gill Sans"/>
                <a:cs typeface="Gill Sans"/>
                <a:sym typeface="Gill Sans"/>
              </a:rPr>
              <a:t> that mapped channels to notification scenarios.“</a:t>
            </a:r>
            <a:endParaRPr sz="1350">
              <a:latin typeface="Gill Sans"/>
              <a:ea typeface="Gill Sans"/>
              <a:cs typeface="Gill Sans"/>
              <a:sym typeface="Gill Sans"/>
            </a:endParaRPr>
          </a:p>
          <a:p>
            <a:pPr indent="0" lvl="0" marL="0" rtl="0" algn="l">
              <a:spcBef>
                <a:spcPts val="0"/>
              </a:spcBef>
              <a:spcAft>
                <a:spcPts val="0"/>
              </a:spcAft>
              <a:buNone/>
            </a:pPr>
            <a:r>
              <a:rPr lang="en-GB" sz="1350">
                <a:latin typeface="Gill Sans"/>
                <a:ea typeface="Gill Sans"/>
                <a:cs typeface="Gill Sans"/>
                <a:sym typeface="Gill Sans"/>
              </a:rPr>
              <a:t>(Roumen et al., 2015)</a:t>
            </a:r>
            <a:endParaRPr sz="1350">
              <a:latin typeface="Gill Sans"/>
              <a:ea typeface="Gill Sans"/>
              <a:cs typeface="Gill Sans"/>
              <a:sym typeface="Gill Sans"/>
            </a:endParaRPr>
          </a:p>
        </p:txBody>
      </p:sp>
      <p:pic>
        <p:nvPicPr>
          <p:cNvPr id="927" name="Google Shape;927;p129"/>
          <p:cNvPicPr preferRelativeResize="0"/>
          <p:nvPr/>
        </p:nvPicPr>
        <p:blipFill rotWithShape="1">
          <a:blip r:embed="rId3">
            <a:alphaModFix/>
          </a:blip>
          <a:srcRect b="31077" l="0" r="0" t="1974"/>
          <a:stretch/>
        </p:blipFill>
        <p:spPr>
          <a:xfrm>
            <a:off x="641750" y="2852475"/>
            <a:ext cx="3864450" cy="1674325"/>
          </a:xfrm>
          <a:prstGeom prst="rect">
            <a:avLst/>
          </a:prstGeom>
          <a:noFill/>
          <a:ln>
            <a:noFill/>
          </a:ln>
        </p:spPr>
      </p:pic>
      <p:sp>
        <p:nvSpPr>
          <p:cNvPr id="928" name="Google Shape;928;p129"/>
          <p:cNvSpPr txBox="1"/>
          <p:nvPr/>
        </p:nvSpPr>
        <p:spPr>
          <a:xfrm>
            <a:off x="4728888" y="1079200"/>
            <a:ext cx="3807600" cy="330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50">
                <a:latin typeface="Gill Sans"/>
                <a:ea typeface="Gill Sans"/>
                <a:cs typeface="Gill Sans"/>
                <a:sym typeface="Gill Sans"/>
              </a:rPr>
              <a:t>“Procedure </a:t>
            </a:r>
            <a:r>
              <a:rPr lang="en-GB" sz="1350">
                <a:latin typeface="Gill Sans"/>
                <a:ea typeface="Gill Sans"/>
                <a:cs typeface="Gill Sans"/>
                <a:sym typeface="Gill Sans"/>
              </a:rPr>
              <a:t>The experiment included a training phase for the baseline tasks, five experimental sessions with one session for each technique, and a </a:t>
            </a:r>
            <a:r>
              <a:rPr b="1" lang="en-GB" sz="1350">
                <a:solidFill>
                  <a:srgbClr val="FF0000"/>
                </a:solidFill>
                <a:latin typeface="Gill Sans"/>
                <a:ea typeface="Gill Sans"/>
                <a:cs typeface="Gill Sans"/>
                <a:sym typeface="Gill Sans"/>
              </a:rPr>
              <a:t>post-study questionnaire</a:t>
            </a:r>
            <a:r>
              <a:rPr lang="en-GB" sz="1350">
                <a:solidFill>
                  <a:srgbClr val="FF0000"/>
                </a:solidFill>
                <a:latin typeface="Gill Sans"/>
                <a:ea typeface="Gill Sans"/>
                <a:cs typeface="Gill Sans"/>
                <a:sym typeface="Gill Sans"/>
              </a:rPr>
              <a:t>.</a:t>
            </a:r>
            <a:r>
              <a:rPr lang="en-GB" sz="1350">
                <a:latin typeface="Gill Sans"/>
                <a:ea typeface="Gill Sans"/>
                <a:cs typeface="Gill Sans"/>
                <a:sym typeface="Gill Sans"/>
              </a:rPr>
              <a:t> The experiment took about 80 minutes in total. A 5x5 Latin Square was used to counterbalance the order of the techniques. Each session was divided into two parts. The first part involved learning to use a mode-switching technique and extensive practice. The second part was the experimental phase in which a participant was given 9 blocks of trials. The first block was a baseline task and then a compound task, alternating until the ninth block ended with a baseline task.</a:t>
            </a:r>
            <a:r>
              <a:rPr b="1" lang="en-GB" sz="1350">
                <a:latin typeface="Gill Sans"/>
                <a:ea typeface="Gill Sans"/>
                <a:cs typeface="Gill Sans"/>
                <a:sym typeface="Gill Sans"/>
              </a:rPr>
              <a:t> </a:t>
            </a:r>
            <a:r>
              <a:rPr lang="en-GB" sz="1350">
                <a:solidFill>
                  <a:srgbClr val="030303"/>
                </a:solidFill>
                <a:latin typeface="Gill Sans"/>
                <a:ea typeface="Gill Sans"/>
                <a:cs typeface="Gill Sans"/>
                <a:sym typeface="Gill Sans"/>
              </a:rPr>
              <a:t>A participant could take a break between blocks.</a:t>
            </a:r>
            <a:r>
              <a:rPr b="1" lang="en-GB" sz="1350">
                <a:latin typeface="Gill Sans"/>
                <a:ea typeface="Gill Sans"/>
                <a:cs typeface="Gill Sans"/>
                <a:sym typeface="Gill Sans"/>
              </a:rPr>
              <a:t>” </a:t>
            </a:r>
            <a:r>
              <a:rPr lang="en-GB" sz="1350">
                <a:solidFill>
                  <a:schemeClr val="dk1"/>
                </a:solidFill>
                <a:latin typeface="Gill Sans"/>
                <a:ea typeface="Gill Sans"/>
                <a:cs typeface="Gill Sans"/>
                <a:sym typeface="Gill Sans"/>
              </a:rPr>
              <a:t>(Li et al., 2005)</a:t>
            </a:r>
            <a:endParaRPr sz="1350">
              <a:latin typeface="Gill Sans"/>
              <a:ea typeface="Gill Sans"/>
              <a:cs typeface="Gill Sans"/>
              <a:sym typeface="Gill Sans"/>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1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Gill Sans"/>
                <a:ea typeface="Gill Sans"/>
                <a:cs typeface="Gill Sans"/>
                <a:sym typeface="Gill Sans"/>
              </a:rPr>
              <a:t>Step5.7: Debriefing</a:t>
            </a:r>
            <a:endParaRPr>
              <a:solidFill>
                <a:srgbClr val="CC4125"/>
              </a:solidFill>
            </a:endParaRPr>
          </a:p>
        </p:txBody>
      </p:sp>
      <p:sp>
        <p:nvSpPr>
          <p:cNvPr id="934" name="Google Shape;934;p1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solidFill>
                  <a:schemeClr val="dk1"/>
                </a:solidFill>
                <a:latin typeface="Gill Sans"/>
                <a:ea typeface="Gill Sans"/>
                <a:cs typeface="Gill Sans"/>
                <a:sym typeface="Gill Sans"/>
              </a:rPr>
              <a:t>Debriefing: Inform participants of your objectives of doing these experiments. </a:t>
            </a:r>
            <a:endParaRPr b="1">
              <a:solidFill>
                <a:schemeClr val="dk1"/>
              </a:solidFill>
              <a:latin typeface="Gill Sans"/>
              <a:ea typeface="Gill Sans"/>
              <a:cs typeface="Gill Sans"/>
              <a:sym typeface="Gill Sans"/>
            </a:endParaRPr>
          </a:p>
          <a:p>
            <a:pPr indent="-342900" lvl="0" marL="457200" rtl="0" algn="l">
              <a:spcBef>
                <a:spcPts val="1200"/>
              </a:spcBef>
              <a:spcAft>
                <a:spcPts val="0"/>
              </a:spcAft>
              <a:buClr>
                <a:schemeClr val="dk1"/>
              </a:buClr>
              <a:buSzPts val="1800"/>
              <a:buFont typeface="Gill Sans"/>
              <a:buChar char="❏"/>
            </a:pPr>
            <a:r>
              <a:rPr lang="en-GB">
                <a:solidFill>
                  <a:schemeClr val="dk1"/>
                </a:solidFill>
                <a:latin typeface="Gill Sans"/>
                <a:ea typeface="Gill Sans"/>
                <a:cs typeface="Gill Sans"/>
                <a:sym typeface="Gill Sans"/>
              </a:rPr>
              <a:t>Ask for these opinions/views on your objectives.</a:t>
            </a:r>
            <a:endParaRPr>
              <a:solidFill>
                <a:schemeClr val="dk1"/>
              </a:solidFill>
              <a:latin typeface="Gill Sans"/>
              <a:ea typeface="Gill Sans"/>
              <a:cs typeface="Gill Sans"/>
              <a:sym typeface="Gill Sans"/>
            </a:endParaRPr>
          </a:p>
          <a:p>
            <a:pPr indent="-342900" lvl="0" marL="457200" rtl="0" algn="l">
              <a:spcBef>
                <a:spcPts val="0"/>
              </a:spcBef>
              <a:spcAft>
                <a:spcPts val="0"/>
              </a:spcAft>
              <a:buClr>
                <a:schemeClr val="dk1"/>
              </a:buClr>
              <a:buSzPts val="1800"/>
              <a:buFont typeface="Gill Sans"/>
              <a:buChar char="❏"/>
            </a:pPr>
            <a:r>
              <a:rPr lang="en-GB">
                <a:solidFill>
                  <a:schemeClr val="dk1"/>
                </a:solidFill>
                <a:latin typeface="Gill Sans"/>
                <a:ea typeface="Gill Sans"/>
                <a:cs typeface="Gill Sans"/>
                <a:sym typeface="Gill Sans"/>
              </a:rPr>
              <a:t>Clarify their concerns/doubts regarding the anything related to the experiments.</a:t>
            </a:r>
            <a:endParaRPr>
              <a:solidFill>
                <a:schemeClr val="dk1"/>
              </a:solidFill>
              <a:latin typeface="Gill Sans"/>
              <a:ea typeface="Gill Sans"/>
              <a:cs typeface="Gill Sans"/>
              <a:sym typeface="Gill Sans"/>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131"/>
          <p:cNvSpPr txBox="1"/>
          <p:nvPr>
            <p:ph type="title"/>
          </p:nvPr>
        </p:nvSpPr>
        <p:spPr>
          <a:xfrm>
            <a:off x="574200" y="1897050"/>
            <a:ext cx="7995600" cy="1349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i="1" lang="en-GB" sz="4000">
                <a:solidFill>
                  <a:srgbClr val="CC4125"/>
                </a:solidFill>
              </a:rPr>
              <a:t>S</a:t>
            </a:r>
            <a:r>
              <a:rPr b="1" lang="en-GB" sz="4000"/>
              <a:t>ummary</a:t>
            </a:r>
            <a:r>
              <a:rPr b="1" i="1" lang="en-GB" sz="4000"/>
              <a:t> </a:t>
            </a:r>
            <a:r>
              <a:rPr b="1" i="1" lang="en-GB" sz="4000">
                <a:solidFill>
                  <a:srgbClr val="CC4125"/>
                </a:solidFill>
              </a:rPr>
              <a:t>of</a:t>
            </a:r>
            <a:r>
              <a:rPr b="1" i="1" lang="en-GB" sz="4000"/>
              <a:t> </a:t>
            </a:r>
            <a:r>
              <a:rPr b="1" i="1" lang="en-GB" sz="4000">
                <a:solidFill>
                  <a:srgbClr val="CC4125"/>
                </a:solidFill>
              </a:rPr>
              <a:t>Q</a:t>
            </a:r>
            <a:r>
              <a:rPr b="1" lang="en-GB" sz="4000">
                <a:solidFill>
                  <a:srgbClr val="000000"/>
                </a:solidFill>
              </a:rPr>
              <a:t>uantitative </a:t>
            </a:r>
            <a:r>
              <a:rPr b="1" i="1" lang="en-GB" sz="4000">
                <a:solidFill>
                  <a:srgbClr val="CC4125"/>
                </a:solidFill>
              </a:rPr>
              <a:t>E</a:t>
            </a:r>
            <a:r>
              <a:rPr b="1" i="1" lang="en-GB" sz="4000">
                <a:solidFill>
                  <a:srgbClr val="000000"/>
                </a:solidFill>
              </a:rPr>
              <a:t>xperiment </a:t>
            </a:r>
            <a:r>
              <a:rPr b="1" i="1" lang="en-GB" sz="4000">
                <a:solidFill>
                  <a:srgbClr val="CC4125"/>
                </a:solidFill>
              </a:rPr>
              <a:t>D</a:t>
            </a:r>
            <a:r>
              <a:rPr b="1" i="1" lang="en-GB" sz="4000">
                <a:solidFill>
                  <a:srgbClr val="000000"/>
                </a:solidFill>
              </a:rPr>
              <a:t>esign</a:t>
            </a:r>
            <a:endParaRPr b="1" i="1" sz="4000">
              <a:solidFill>
                <a:srgbClr val="000000"/>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1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Gill Sans"/>
                <a:ea typeface="Gill Sans"/>
                <a:cs typeface="Gill Sans"/>
                <a:sym typeface="Gill Sans"/>
              </a:rPr>
              <a:t>The </a:t>
            </a:r>
            <a:r>
              <a:rPr b="1" lang="en-GB">
                <a:latin typeface="Gill Sans"/>
                <a:ea typeface="Gill Sans"/>
                <a:cs typeface="Gill Sans"/>
                <a:sym typeface="Gill Sans"/>
              </a:rPr>
              <a:t>Five-Step Paradigm of Experiment Design</a:t>
            </a:r>
            <a:endParaRPr b="1">
              <a:latin typeface="Gill Sans"/>
              <a:ea typeface="Gill Sans"/>
              <a:cs typeface="Gill Sans"/>
              <a:sym typeface="Gill Sans"/>
            </a:endParaRPr>
          </a:p>
        </p:txBody>
      </p:sp>
      <p:pic>
        <p:nvPicPr>
          <p:cNvPr id="945" name="Google Shape;945;p132"/>
          <p:cNvPicPr preferRelativeResize="0"/>
          <p:nvPr/>
        </p:nvPicPr>
        <p:blipFill>
          <a:blip r:embed="rId3">
            <a:alphaModFix/>
          </a:blip>
          <a:stretch>
            <a:fillRect/>
          </a:stretch>
        </p:blipFill>
        <p:spPr>
          <a:xfrm>
            <a:off x="1285950" y="1138575"/>
            <a:ext cx="1530975" cy="1181800"/>
          </a:xfrm>
          <a:prstGeom prst="rect">
            <a:avLst/>
          </a:prstGeom>
          <a:noFill/>
          <a:ln>
            <a:noFill/>
          </a:ln>
        </p:spPr>
      </p:pic>
      <p:pic>
        <p:nvPicPr>
          <p:cNvPr id="946" name="Google Shape;946;p132"/>
          <p:cNvPicPr preferRelativeResize="0"/>
          <p:nvPr/>
        </p:nvPicPr>
        <p:blipFill>
          <a:blip r:embed="rId4">
            <a:alphaModFix/>
          </a:blip>
          <a:stretch>
            <a:fillRect/>
          </a:stretch>
        </p:blipFill>
        <p:spPr>
          <a:xfrm>
            <a:off x="4019600" y="1138575"/>
            <a:ext cx="835411" cy="1181800"/>
          </a:xfrm>
          <a:prstGeom prst="rect">
            <a:avLst/>
          </a:prstGeom>
          <a:noFill/>
          <a:ln>
            <a:noFill/>
          </a:ln>
        </p:spPr>
      </p:pic>
      <p:pic>
        <p:nvPicPr>
          <p:cNvPr id="947" name="Google Shape;947;p132"/>
          <p:cNvPicPr preferRelativeResize="0"/>
          <p:nvPr/>
        </p:nvPicPr>
        <p:blipFill>
          <a:blip r:embed="rId5">
            <a:alphaModFix/>
          </a:blip>
          <a:stretch>
            <a:fillRect/>
          </a:stretch>
        </p:blipFill>
        <p:spPr>
          <a:xfrm>
            <a:off x="6259125" y="1096500"/>
            <a:ext cx="1329525" cy="1181800"/>
          </a:xfrm>
          <a:prstGeom prst="rect">
            <a:avLst/>
          </a:prstGeom>
          <a:noFill/>
          <a:ln>
            <a:noFill/>
          </a:ln>
        </p:spPr>
      </p:pic>
      <p:pic>
        <p:nvPicPr>
          <p:cNvPr id="948" name="Google Shape;948;p132"/>
          <p:cNvPicPr preferRelativeResize="0"/>
          <p:nvPr/>
        </p:nvPicPr>
        <p:blipFill>
          <a:blip r:embed="rId6">
            <a:alphaModFix/>
          </a:blip>
          <a:stretch>
            <a:fillRect/>
          </a:stretch>
        </p:blipFill>
        <p:spPr>
          <a:xfrm>
            <a:off x="2653013" y="2958225"/>
            <a:ext cx="1024050" cy="1024050"/>
          </a:xfrm>
          <a:prstGeom prst="rect">
            <a:avLst/>
          </a:prstGeom>
          <a:noFill/>
          <a:ln>
            <a:noFill/>
          </a:ln>
        </p:spPr>
      </p:pic>
      <p:pic>
        <p:nvPicPr>
          <p:cNvPr id="949" name="Google Shape;949;p132"/>
          <p:cNvPicPr preferRelativeResize="0"/>
          <p:nvPr/>
        </p:nvPicPr>
        <p:blipFill>
          <a:blip r:embed="rId7">
            <a:alphaModFix/>
          </a:blip>
          <a:stretch>
            <a:fillRect/>
          </a:stretch>
        </p:blipFill>
        <p:spPr>
          <a:xfrm>
            <a:off x="5386187" y="2879350"/>
            <a:ext cx="835400" cy="1082213"/>
          </a:xfrm>
          <a:prstGeom prst="rect">
            <a:avLst/>
          </a:prstGeom>
          <a:noFill/>
          <a:ln>
            <a:noFill/>
          </a:ln>
        </p:spPr>
      </p:pic>
      <p:sp>
        <p:nvSpPr>
          <p:cNvPr id="950" name="Google Shape;950;p132"/>
          <p:cNvSpPr txBox="1"/>
          <p:nvPr/>
        </p:nvSpPr>
        <p:spPr>
          <a:xfrm>
            <a:off x="1038700" y="2244175"/>
            <a:ext cx="2362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800">
                <a:solidFill>
                  <a:schemeClr val="dk1"/>
                </a:solidFill>
                <a:latin typeface="Gill Sans"/>
                <a:ea typeface="Gill Sans"/>
                <a:cs typeface="Gill Sans"/>
                <a:sym typeface="Gill Sans"/>
              </a:rPr>
              <a:t>1. </a:t>
            </a:r>
            <a:r>
              <a:rPr b="1" lang="en-GB" sz="1800">
                <a:solidFill>
                  <a:schemeClr val="dk1"/>
                </a:solidFill>
                <a:latin typeface="Gill Sans"/>
                <a:ea typeface="Gill Sans"/>
                <a:cs typeface="Gill Sans"/>
                <a:sym typeface="Gill Sans"/>
              </a:rPr>
              <a:t>Define Research Question</a:t>
            </a:r>
            <a:endParaRPr b="1" sz="1800">
              <a:solidFill>
                <a:schemeClr val="dk1"/>
              </a:solidFill>
              <a:latin typeface="Gill Sans"/>
              <a:ea typeface="Gill Sans"/>
              <a:cs typeface="Gill Sans"/>
              <a:sym typeface="Gill Sans"/>
            </a:endParaRPr>
          </a:p>
        </p:txBody>
      </p:sp>
      <p:sp>
        <p:nvSpPr>
          <p:cNvPr id="951" name="Google Shape;951;p132"/>
          <p:cNvSpPr txBox="1"/>
          <p:nvPr/>
        </p:nvSpPr>
        <p:spPr>
          <a:xfrm>
            <a:off x="3255900" y="2244175"/>
            <a:ext cx="2362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800">
                <a:solidFill>
                  <a:schemeClr val="dk1"/>
                </a:solidFill>
                <a:latin typeface="Gill Sans"/>
                <a:ea typeface="Gill Sans"/>
                <a:cs typeface="Gill Sans"/>
                <a:sym typeface="Gill Sans"/>
              </a:rPr>
              <a:t>2. Determine Variables</a:t>
            </a:r>
            <a:endParaRPr b="1" sz="1800">
              <a:solidFill>
                <a:schemeClr val="dk1"/>
              </a:solidFill>
              <a:latin typeface="Gill Sans"/>
              <a:ea typeface="Gill Sans"/>
              <a:cs typeface="Gill Sans"/>
              <a:sym typeface="Gill Sans"/>
            </a:endParaRPr>
          </a:p>
        </p:txBody>
      </p:sp>
      <p:sp>
        <p:nvSpPr>
          <p:cNvPr id="952" name="Google Shape;952;p132"/>
          <p:cNvSpPr txBox="1"/>
          <p:nvPr/>
        </p:nvSpPr>
        <p:spPr>
          <a:xfrm>
            <a:off x="5742488" y="2244175"/>
            <a:ext cx="2362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800">
                <a:solidFill>
                  <a:schemeClr val="dk1"/>
                </a:solidFill>
                <a:latin typeface="Gill Sans"/>
                <a:ea typeface="Gill Sans"/>
                <a:cs typeface="Gill Sans"/>
                <a:sym typeface="Gill Sans"/>
              </a:rPr>
              <a:t>3. Arrange Conditions</a:t>
            </a:r>
            <a:endParaRPr b="1" sz="1800">
              <a:solidFill>
                <a:schemeClr val="dk1"/>
              </a:solidFill>
              <a:latin typeface="Gill Sans"/>
              <a:ea typeface="Gill Sans"/>
              <a:cs typeface="Gill Sans"/>
              <a:sym typeface="Gill Sans"/>
            </a:endParaRPr>
          </a:p>
        </p:txBody>
      </p:sp>
      <p:sp>
        <p:nvSpPr>
          <p:cNvPr id="953" name="Google Shape;953;p132"/>
          <p:cNvSpPr txBox="1"/>
          <p:nvPr/>
        </p:nvSpPr>
        <p:spPr>
          <a:xfrm>
            <a:off x="1983638" y="3877100"/>
            <a:ext cx="2362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800">
                <a:solidFill>
                  <a:schemeClr val="dk1"/>
                </a:solidFill>
                <a:latin typeface="Gill Sans"/>
                <a:ea typeface="Gill Sans"/>
                <a:cs typeface="Gill Sans"/>
                <a:sym typeface="Gill Sans"/>
              </a:rPr>
              <a:t>4</a:t>
            </a:r>
            <a:r>
              <a:rPr b="1" lang="en-GB" sz="1800">
                <a:solidFill>
                  <a:schemeClr val="dk1"/>
                </a:solidFill>
                <a:latin typeface="Gill Sans"/>
                <a:ea typeface="Gill Sans"/>
                <a:cs typeface="Gill Sans"/>
                <a:sym typeface="Gill Sans"/>
              </a:rPr>
              <a:t>. Decide Blocks and Trials</a:t>
            </a:r>
            <a:endParaRPr b="1" sz="1800">
              <a:solidFill>
                <a:schemeClr val="dk1"/>
              </a:solidFill>
              <a:latin typeface="Gill Sans"/>
              <a:ea typeface="Gill Sans"/>
              <a:cs typeface="Gill Sans"/>
              <a:sym typeface="Gill Sans"/>
            </a:endParaRPr>
          </a:p>
        </p:txBody>
      </p:sp>
      <p:sp>
        <p:nvSpPr>
          <p:cNvPr id="954" name="Google Shape;954;p132"/>
          <p:cNvSpPr txBox="1"/>
          <p:nvPr/>
        </p:nvSpPr>
        <p:spPr>
          <a:xfrm>
            <a:off x="4622463" y="3877100"/>
            <a:ext cx="2362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800">
                <a:solidFill>
                  <a:schemeClr val="dk1"/>
                </a:solidFill>
                <a:latin typeface="Gill Sans"/>
                <a:ea typeface="Gill Sans"/>
                <a:cs typeface="Gill Sans"/>
                <a:sym typeface="Gill Sans"/>
              </a:rPr>
              <a:t>5</a:t>
            </a:r>
            <a:r>
              <a:rPr b="1" lang="en-GB" sz="1800">
                <a:solidFill>
                  <a:schemeClr val="dk1"/>
                </a:solidFill>
                <a:latin typeface="Gill Sans"/>
                <a:ea typeface="Gill Sans"/>
                <a:cs typeface="Gill Sans"/>
                <a:sym typeface="Gill Sans"/>
              </a:rPr>
              <a:t>. Set Instructions and Procedures</a:t>
            </a:r>
            <a:endParaRPr b="1" sz="1800">
              <a:solidFill>
                <a:schemeClr val="dk1"/>
              </a:solidFill>
              <a:latin typeface="Gill Sans"/>
              <a:ea typeface="Gill Sans"/>
              <a:cs typeface="Gill Sans"/>
              <a:sym typeface="Gill Sans"/>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Gill Sans"/>
                <a:ea typeface="Gill Sans"/>
                <a:cs typeface="Gill Sans"/>
                <a:sym typeface="Gill Sans"/>
              </a:rPr>
              <a:t>Expanding Step 1: Define Research Question</a:t>
            </a:r>
            <a:endParaRPr b="1">
              <a:latin typeface="Gill Sans"/>
              <a:ea typeface="Gill Sans"/>
              <a:cs typeface="Gill Sans"/>
              <a:sym typeface="Gill Sans"/>
            </a:endParaRPr>
          </a:p>
        </p:txBody>
      </p:sp>
      <p:pic>
        <p:nvPicPr>
          <p:cNvPr id="960" name="Google Shape;960;p133"/>
          <p:cNvPicPr preferRelativeResize="0"/>
          <p:nvPr/>
        </p:nvPicPr>
        <p:blipFill>
          <a:blip r:embed="rId3">
            <a:alphaModFix/>
          </a:blip>
          <a:stretch>
            <a:fillRect/>
          </a:stretch>
        </p:blipFill>
        <p:spPr>
          <a:xfrm>
            <a:off x="1285950" y="1138575"/>
            <a:ext cx="1530975" cy="1181800"/>
          </a:xfrm>
          <a:prstGeom prst="rect">
            <a:avLst/>
          </a:prstGeom>
          <a:noFill/>
          <a:ln>
            <a:noFill/>
          </a:ln>
        </p:spPr>
      </p:pic>
      <p:sp>
        <p:nvSpPr>
          <p:cNvPr id="961" name="Google Shape;961;p133"/>
          <p:cNvSpPr txBox="1"/>
          <p:nvPr/>
        </p:nvSpPr>
        <p:spPr>
          <a:xfrm>
            <a:off x="1038700" y="2244175"/>
            <a:ext cx="2362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800">
                <a:solidFill>
                  <a:schemeClr val="dk1"/>
                </a:solidFill>
                <a:latin typeface="Gill Sans"/>
                <a:ea typeface="Gill Sans"/>
                <a:cs typeface="Gill Sans"/>
                <a:sym typeface="Gill Sans"/>
              </a:rPr>
              <a:t>1.</a:t>
            </a:r>
            <a:r>
              <a:rPr b="1" lang="en-GB" sz="1800">
                <a:solidFill>
                  <a:schemeClr val="dk1"/>
                </a:solidFill>
                <a:latin typeface="Gill Sans"/>
                <a:ea typeface="Gill Sans"/>
                <a:cs typeface="Gill Sans"/>
                <a:sym typeface="Gill Sans"/>
              </a:rPr>
              <a:t>1. </a:t>
            </a:r>
            <a:r>
              <a:rPr b="1" lang="en-GB" sz="1800">
                <a:solidFill>
                  <a:schemeClr val="dk1"/>
                </a:solidFill>
                <a:latin typeface="Gill Sans"/>
                <a:ea typeface="Gill Sans"/>
                <a:cs typeface="Gill Sans"/>
                <a:sym typeface="Gill Sans"/>
              </a:rPr>
              <a:t>Start with a general question</a:t>
            </a:r>
            <a:endParaRPr b="1" sz="1800">
              <a:solidFill>
                <a:schemeClr val="dk1"/>
              </a:solidFill>
              <a:latin typeface="Gill Sans"/>
              <a:ea typeface="Gill Sans"/>
              <a:cs typeface="Gill Sans"/>
              <a:sym typeface="Gill Sans"/>
            </a:endParaRPr>
          </a:p>
        </p:txBody>
      </p:sp>
      <p:sp>
        <p:nvSpPr>
          <p:cNvPr id="962" name="Google Shape;962;p133"/>
          <p:cNvSpPr txBox="1"/>
          <p:nvPr/>
        </p:nvSpPr>
        <p:spPr>
          <a:xfrm>
            <a:off x="3255900" y="2244175"/>
            <a:ext cx="2362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800">
                <a:solidFill>
                  <a:schemeClr val="dk1"/>
                </a:solidFill>
                <a:latin typeface="Gill Sans"/>
                <a:ea typeface="Gill Sans"/>
                <a:cs typeface="Gill Sans"/>
                <a:sym typeface="Gill Sans"/>
              </a:rPr>
              <a:t>1.</a:t>
            </a:r>
            <a:r>
              <a:rPr b="1" lang="en-GB" sz="1800">
                <a:solidFill>
                  <a:schemeClr val="dk1"/>
                </a:solidFill>
                <a:latin typeface="Gill Sans"/>
                <a:ea typeface="Gill Sans"/>
                <a:cs typeface="Gill Sans"/>
                <a:sym typeface="Gill Sans"/>
              </a:rPr>
              <a:t>2. </a:t>
            </a:r>
            <a:r>
              <a:rPr b="1" lang="en-GB" sz="1800">
                <a:solidFill>
                  <a:schemeClr val="dk1"/>
                </a:solidFill>
                <a:latin typeface="Gill Sans"/>
                <a:ea typeface="Gill Sans"/>
                <a:cs typeface="Gill Sans"/>
                <a:sym typeface="Gill Sans"/>
              </a:rPr>
              <a:t>Define the target population</a:t>
            </a:r>
            <a:endParaRPr b="1" sz="1800">
              <a:solidFill>
                <a:schemeClr val="dk1"/>
              </a:solidFill>
              <a:latin typeface="Gill Sans"/>
              <a:ea typeface="Gill Sans"/>
              <a:cs typeface="Gill Sans"/>
              <a:sym typeface="Gill Sans"/>
            </a:endParaRPr>
          </a:p>
        </p:txBody>
      </p:sp>
      <p:sp>
        <p:nvSpPr>
          <p:cNvPr id="963" name="Google Shape;963;p133"/>
          <p:cNvSpPr txBox="1"/>
          <p:nvPr/>
        </p:nvSpPr>
        <p:spPr>
          <a:xfrm>
            <a:off x="5742488" y="2244175"/>
            <a:ext cx="2362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800">
                <a:solidFill>
                  <a:schemeClr val="dk1"/>
                </a:solidFill>
                <a:latin typeface="Gill Sans"/>
                <a:ea typeface="Gill Sans"/>
                <a:cs typeface="Gill Sans"/>
                <a:sym typeface="Gill Sans"/>
              </a:rPr>
              <a:t>1.</a:t>
            </a:r>
            <a:r>
              <a:rPr b="1" lang="en-GB" sz="1800">
                <a:solidFill>
                  <a:schemeClr val="dk1"/>
                </a:solidFill>
                <a:latin typeface="Gill Sans"/>
                <a:ea typeface="Gill Sans"/>
                <a:cs typeface="Gill Sans"/>
                <a:sym typeface="Gill Sans"/>
              </a:rPr>
              <a:t>3. </a:t>
            </a:r>
            <a:r>
              <a:rPr b="1" lang="en-GB" sz="1800">
                <a:solidFill>
                  <a:schemeClr val="dk1"/>
                </a:solidFill>
                <a:latin typeface="Gill Sans"/>
                <a:ea typeface="Gill Sans"/>
                <a:cs typeface="Gill Sans"/>
                <a:sym typeface="Gill Sans"/>
              </a:rPr>
              <a:t>Define task(s)</a:t>
            </a:r>
            <a:endParaRPr b="1" sz="1800">
              <a:solidFill>
                <a:schemeClr val="dk1"/>
              </a:solidFill>
              <a:latin typeface="Gill Sans"/>
              <a:ea typeface="Gill Sans"/>
              <a:cs typeface="Gill Sans"/>
              <a:sym typeface="Gill Sans"/>
            </a:endParaRPr>
          </a:p>
        </p:txBody>
      </p:sp>
      <p:sp>
        <p:nvSpPr>
          <p:cNvPr id="964" name="Google Shape;964;p133"/>
          <p:cNvSpPr txBox="1"/>
          <p:nvPr/>
        </p:nvSpPr>
        <p:spPr>
          <a:xfrm>
            <a:off x="1983638" y="3877100"/>
            <a:ext cx="2362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800">
                <a:solidFill>
                  <a:schemeClr val="dk1"/>
                </a:solidFill>
                <a:latin typeface="Gill Sans"/>
                <a:ea typeface="Gill Sans"/>
                <a:cs typeface="Gill Sans"/>
                <a:sym typeface="Gill Sans"/>
              </a:rPr>
              <a:t>1.</a:t>
            </a:r>
            <a:r>
              <a:rPr b="1" lang="en-GB" sz="1800">
                <a:solidFill>
                  <a:schemeClr val="dk1"/>
                </a:solidFill>
                <a:latin typeface="Gill Sans"/>
                <a:ea typeface="Gill Sans"/>
                <a:cs typeface="Gill Sans"/>
                <a:sym typeface="Gill Sans"/>
              </a:rPr>
              <a:t>4. </a:t>
            </a:r>
            <a:r>
              <a:rPr b="1" lang="en-GB" sz="1800">
                <a:solidFill>
                  <a:schemeClr val="dk1"/>
                </a:solidFill>
                <a:latin typeface="Gill Sans"/>
                <a:ea typeface="Gill Sans"/>
                <a:cs typeface="Gill Sans"/>
                <a:sym typeface="Gill Sans"/>
              </a:rPr>
              <a:t>Define measure(s)</a:t>
            </a:r>
            <a:endParaRPr b="1" sz="1800">
              <a:solidFill>
                <a:schemeClr val="dk1"/>
              </a:solidFill>
              <a:latin typeface="Gill Sans"/>
              <a:ea typeface="Gill Sans"/>
              <a:cs typeface="Gill Sans"/>
              <a:sym typeface="Gill Sans"/>
            </a:endParaRPr>
          </a:p>
        </p:txBody>
      </p:sp>
      <p:sp>
        <p:nvSpPr>
          <p:cNvPr id="965" name="Google Shape;965;p133"/>
          <p:cNvSpPr txBox="1"/>
          <p:nvPr/>
        </p:nvSpPr>
        <p:spPr>
          <a:xfrm>
            <a:off x="4622463" y="3877100"/>
            <a:ext cx="2362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800">
                <a:solidFill>
                  <a:schemeClr val="dk1"/>
                </a:solidFill>
                <a:latin typeface="Gill Sans"/>
                <a:ea typeface="Gill Sans"/>
                <a:cs typeface="Gill Sans"/>
                <a:sym typeface="Gill Sans"/>
              </a:rPr>
              <a:t>1.</a:t>
            </a:r>
            <a:r>
              <a:rPr b="1" lang="en-GB" sz="1800">
                <a:solidFill>
                  <a:schemeClr val="dk1"/>
                </a:solidFill>
                <a:latin typeface="Gill Sans"/>
                <a:ea typeface="Gill Sans"/>
                <a:cs typeface="Gill Sans"/>
                <a:sym typeface="Gill Sans"/>
              </a:rPr>
              <a:t>5. </a:t>
            </a:r>
            <a:r>
              <a:rPr b="1" lang="en-GB" sz="1800">
                <a:solidFill>
                  <a:schemeClr val="dk1"/>
                </a:solidFill>
                <a:latin typeface="Gill Sans"/>
                <a:ea typeface="Gill Sans"/>
                <a:cs typeface="Gill Sans"/>
                <a:sym typeface="Gill Sans"/>
              </a:rPr>
              <a:t>Define factor(s)</a:t>
            </a:r>
            <a:endParaRPr b="1" sz="1800">
              <a:solidFill>
                <a:schemeClr val="dk1"/>
              </a:solidFill>
              <a:latin typeface="Gill Sans"/>
              <a:ea typeface="Gill Sans"/>
              <a:cs typeface="Gill Sans"/>
              <a:sym typeface="Gill Sans"/>
            </a:endParaRPr>
          </a:p>
        </p:txBody>
      </p:sp>
      <p:pic>
        <p:nvPicPr>
          <p:cNvPr id="966" name="Google Shape;966;p133"/>
          <p:cNvPicPr preferRelativeResize="0"/>
          <p:nvPr/>
        </p:nvPicPr>
        <p:blipFill>
          <a:blip r:embed="rId4">
            <a:alphaModFix/>
          </a:blip>
          <a:stretch>
            <a:fillRect/>
          </a:stretch>
        </p:blipFill>
        <p:spPr>
          <a:xfrm>
            <a:off x="3815588" y="1210575"/>
            <a:ext cx="1243425" cy="1082225"/>
          </a:xfrm>
          <a:prstGeom prst="rect">
            <a:avLst/>
          </a:prstGeom>
          <a:noFill/>
          <a:ln>
            <a:noFill/>
          </a:ln>
        </p:spPr>
      </p:pic>
      <p:pic>
        <p:nvPicPr>
          <p:cNvPr id="967" name="Google Shape;967;p133"/>
          <p:cNvPicPr preferRelativeResize="0"/>
          <p:nvPr/>
        </p:nvPicPr>
        <p:blipFill>
          <a:blip r:embed="rId5">
            <a:alphaModFix/>
          </a:blip>
          <a:stretch>
            <a:fillRect/>
          </a:stretch>
        </p:blipFill>
        <p:spPr>
          <a:xfrm>
            <a:off x="6506194" y="1197988"/>
            <a:ext cx="835400" cy="1107407"/>
          </a:xfrm>
          <a:prstGeom prst="rect">
            <a:avLst/>
          </a:prstGeom>
          <a:noFill/>
          <a:ln>
            <a:noFill/>
          </a:ln>
        </p:spPr>
      </p:pic>
      <p:pic>
        <p:nvPicPr>
          <p:cNvPr id="968" name="Google Shape;968;p133"/>
          <p:cNvPicPr preferRelativeResize="0"/>
          <p:nvPr/>
        </p:nvPicPr>
        <p:blipFill>
          <a:blip r:embed="rId6">
            <a:alphaModFix/>
          </a:blip>
          <a:stretch>
            <a:fillRect/>
          </a:stretch>
        </p:blipFill>
        <p:spPr>
          <a:xfrm>
            <a:off x="2816925" y="2921588"/>
            <a:ext cx="705287" cy="997750"/>
          </a:xfrm>
          <a:prstGeom prst="rect">
            <a:avLst/>
          </a:prstGeom>
          <a:noFill/>
          <a:ln>
            <a:noFill/>
          </a:ln>
        </p:spPr>
      </p:pic>
      <p:pic>
        <p:nvPicPr>
          <p:cNvPr id="969" name="Google Shape;969;p133"/>
          <p:cNvPicPr preferRelativeResize="0"/>
          <p:nvPr/>
        </p:nvPicPr>
        <p:blipFill>
          <a:blip r:embed="rId7">
            <a:alphaModFix/>
          </a:blip>
          <a:stretch>
            <a:fillRect/>
          </a:stretch>
        </p:blipFill>
        <p:spPr>
          <a:xfrm>
            <a:off x="5360437" y="2921600"/>
            <a:ext cx="886884" cy="997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26"/>
          <p:cNvPicPr preferRelativeResize="0"/>
          <p:nvPr/>
        </p:nvPicPr>
        <p:blipFill rotWithShape="1">
          <a:blip r:embed="rId3">
            <a:alphaModFix/>
          </a:blip>
          <a:srcRect b="0" l="0" r="0" t="0"/>
          <a:stretch/>
        </p:blipFill>
        <p:spPr>
          <a:xfrm>
            <a:off x="4932891" y="1059656"/>
            <a:ext cx="2482056" cy="3294856"/>
          </a:xfrm>
          <a:prstGeom prst="rect">
            <a:avLst/>
          </a:prstGeom>
          <a:noFill/>
          <a:ln>
            <a:noFill/>
          </a:ln>
        </p:spPr>
      </p:pic>
      <p:sp>
        <p:nvSpPr>
          <p:cNvPr id="159" name="Google Shape;159;p26"/>
          <p:cNvSpPr txBox="1"/>
          <p:nvPr>
            <p:ph type="title"/>
          </p:nvPr>
        </p:nvSpPr>
        <p:spPr>
          <a:xfrm>
            <a:off x="457200" y="206375"/>
            <a:ext cx="8229600" cy="593700"/>
          </a:xfrm>
          <a:prstGeom prst="rect">
            <a:avLst/>
          </a:prstGeom>
          <a:noFill/>
          <a:ln>
            <a:noFill/>
          </a:ln>
        </p:spPr>
        <p:txBody>
          <a:bodyPr anchorCtr="0" anchor="ctr" bIns="41900" lIns="83775" spcFirstLastPara="1" rIns="83775" wrap="square" tIns="41900">
            <a:noAutofit/>
          </a:bodyPr>
          <a:lstStyle/>
          <a:p>
            <a:pPr indent="0" lvl="0" marL="0" rtl="0" algn="ctr">
              <a:lnSpc>
                <a:spcPct val="100000"/>
              </a:lnSpc>
              <a:spcBef>
                <a:spcPts val="0"/>
              </a:spcBef>
              <a:spcAft>
                <a:spcPts val="0"/>
              </a:spcAft>
              <a:buClr>
                <a:schemeClr val="dk2"/>
              </a:buClr>
              <a:buSzPts val="4000"/>
              <a:buFont typeface="Gill Sans"/>
              <a:buNone/>
            </a:pPr>
            <a:r>
              <a:rPr i="0" lang="en-GB" sz="4000" u="none">
                <a:latin typeface="Gill Sans"/>
                <a:ea typeface="Gill Sans"/>
                <a:cs typeface="Gill Sans"/>
                <a:sym typeface="Gill Sans"/>
              </a:rPr>
              <a:t>Visual vs. auditory menu</a:t>
            </a:r>
            <a:endParaRPr/>
          </a:p>
        </p:txBody>
      </p:sp>
      <p:sp>
        <p:nvSpPr>
          <p:cNvPr id="160" name="Google Shape;160;p26"/>
          <p:cNvSpPr txBox="1"/>
          <p:nvPr/>
        </p:nvSpPr>
        <p:spPr>
          <a:xfrm>
            <a:off x="567267" y="897731"/>
            <a:ext cx="8001000" cy="3617100"/>
          </a:xfrm>
          <a:prstGeom prst="rect">
            <a:avLst/>
          </a:prstGeom>
          <a:noFill/>
          <a:ln>
            <a:noFill/>
          </a:ln>
        </p:spPr>
        <p:txBody>
          <a:bodyPr anchorCtr="0" anchor="t" bIns="41900" lIns="83825" spcFirstLastPara="1" rIns="83825" wrap="square" tIns="41900">
            <a:noAutofit/>
          </a:bodyPr>
          <a:lstStyle/>
          <a:p>
            <a:pPr indent="0" lvl="0" marL="0" marR="0" rtl="0" algn="l">
              <a:lnSpc>
                <a:spcPct val="100000"/>
              </a:lnSpc>
              <a:spcBef>
                <a:spcPts val="0"/>
              </a:spcBef>
              <a:spcAft>
                <a:spcPts val="0"/>
              </a:spcAft>
              <a:buNone/>
            </a:pPr>
            <a:r>
              <a:t/>
            </a:r>
            <a:endParaRPr b="0" i="0" sz="1700" u="none">
              <a:solidFill>
                <a:schemeClr val="dk1"/>
              </a:solidFill>
              <a:latin typeface="Arial"/>
              <a:ea typeface="Arial"/>
              <a:cs typeface="Arial"/>
              <a:sym typeface="Arial"/>
            </a:endParaRPr>
          </a:p>
        </p:txBody>
      </p:sp>
      <p:pic>
        <p:nvPicPr>
          <p:cNvPr id="161" name="Google Shape;161;p26"/>
          <p:cNvPicPr preferRelativeResize="0"/>
          <p:nvPr>
            <p:ph idx="1" type="body"/>
          </p:nvPr>
        </p:nvPicPr>
        <p:blipFill rotWithShape="1">
          <a:blip r:embed="rId4">
            <a:alphaModFix/>
          </a:blip>
          <a:srcRect b="0" l="0" r="0" t="0"/>
          <a:stretch/>
        </p:blipFill>
        <p:spPr>
          <a:xfrm>
            <a:off x="971550" y="1059656"/>
            <a:ext cx="3762300" cy="3024000"/>
          </a:xfrm>
          <a:prstGeom prst="rect">
            <a:avLst/>
          </a:prstGeom>
          <a:noFill/>
          <a:ln>
            <a:noFill/>
          </a:ln>
        </p:spPr>
      </p:pic>
      <p:sp>
        <p:nvSpPr>
          <p:cNvPr id="162" name="Google Shape;162;p26"/>
          <p:cNvSpPr txBox="1"/>
          <p:nvPr/>
        </p:nvSpPr>
        <p:spPr>
          <a:xfrm>
            <a:off x="1711325" y="4271168"/>
            <a:ext cx="1977900" cy="346200"/>
          </a:xfrm>
          <a:prstGeom prst="rect">
            <a:avLst/>
          </a:prstGeom>
          <a:noFill/>
          <a:ln>
            <a:noFill/>
          </a:ln>
        </p:spPr>
        <p:txBody>
          <a:bodyPr anchorCtr="0" anchor="t" bIns="41900" lIns="83825" spcFirstLastPara="1" rIns="83825" wrap="square" tIns="41900">
            <a:spAutoFit/>
          </a:bodyPr>
          <a:lstStyle/>
          <a:p>
            <a:pPr indent="0" lvl="0" marL="0" marR="0" rtl="0" algn="l">
              <a:lnSpc>
                <a:spcPct val="100000"/>
              </a:lnSpc>
              <a:spcBef>
                <a:spcPts val="0"/>
              </a:spcBef>
              <a:spcAft>
                <a:spcPts val="0"/>
              </a:spcAft>
              <a:buClr>
                <a:schemeClr val="dk1"/>
              </a:buClr>
              <a:buSzPts val="1700"/>
              <a:buFont typeface="Calibri"/>
              <a:buNone/>
            </a:pPr>
            <a:r>
              <a:rPr i="0" lang="en-GB" sz="1700" u="none">
                <a:solidFill>
                  <a:schemeClr val="dk1"/>
                </a:solidFill>
                <a:latin typeface="Gill Sans"/>
                <a:ea typeface="Gill Sans"/>
                <a:cs typeface="Gill Sans"/>
                <a:sym typeface="Gill Sans"/>
              </a:rPr>
              <a:t>Visual Linear Menu</a:t>
            </a:r>
            <a:endParaRPr sz="900">
              <a:latin typeface="Gill Sans"/>
              <a:ea typeface="Gill Sans"/>
              <a:cs typeface="Gill Sans"/>
              <a:sym typeface="Gill Sans"/>
            </a:endParaRPr>
          </a:p>
        </p:txBody>
      </p:sp>
      <p:sp>
        <p:nvSpPr>
          <p:cNvPr id="163" name="Google Shape;163;p26"/>
          <p:cNvSpPr txBox="1"/>
          <p:nvPr/>
        </p:nvSpPr>
        <p:spPr>
          <a:xfrm>
            <a:off x="6220883" y="4269581"/>
            <a:ext cx="1217100" cy="346200"/>
          </a:xfrm>
          <a:prstGeom prst="rect">
            <a:avLst/>
          </a:prstGeom>
          <a:noFill/>
          <a:ln>
            <a:noFill/>
          </a:ln>
        </p:spPr>
        <p:txBody>
          <a:bodyPr anchorCtr="0" anchor="t" bIns="41900" lIns="83825" spcFirstLastPara="1" rIns="83825" wrap="square" tIns="41900">
            <a:spAutoFit/>
          </a:bodyPr>
          <a:lstStyle/>
          <a:p>
            <a:pPr indent="0" lvl="0" marL="0" marR="0" rtl="0" algn="ctr">
              <a:lnSpc>
                <a:spcPct val="100000"/>
              </a:lnSpc>
              <a:spcBef>
                <a:spcPts val="0"/>
              </a:spcBef>
              <a:spcAft>
                <a:spcPts val="0"/>
              </a:spcAft>
              <a:buClr>
                <a:schemeClr val="dk1"/>
              </a:buClr>
              <a:buSzPts val="1700"/>
              <a:buFont typeface="Calibri"/>
              <a:buNone/>
            </a:pPr>
            <a:r>
              <a:rPr i="0" lang="en-GB" sz="1700" u="none">
                <a:solidFill>
                  <a:schemeClr val="dk1"/>
                </a:solidFill>
                <a:latin typeface="Gill Sans"/>
                <a:ea typeface="Gill Sans"/>
                <a:cs typeface="Gill Sans"/>
                <a:sym typeface="Gill Sans"/>
              </a:rPr>
              <a:t>IVR System</a:t>
            </a:r>
            <a:endParaRPr sz="900">
              <a:latin typeface="Gill Sans"/>
              <a:ea typeface="Gill Sans"/>
              <a:cs typeface="Gill Sans"/>
              <a:sym typeface="Gill Sans"/>
            </a:endParaRPr>
          </a:p>
        </p:txBody>
      </p:sp>
      <p:sp>
        <p:nvSpPr>
          <p:cNvPr id="164" name="Google Shape;164;p26"/>
          <p:cNvSpPr txBox="1"/>
          <p:nvPr/>
        </p:nvSpPr>
        <p:spPr>
          <a:xfrm>
            <a:off x="6867524" y="4816475"/>
            <a:ext cx="2133600" cy="273900"/>
          </a:xfrm>
          <a:prstGeom prst="rect">
            <a:avLst/>
          </a:prstGeom>
          <a:noFill/>
          <a:ln>
            <a:noFill/>
          </a:ln>
        </p:spPr>
        <p:txBody>
          <a:bodyPr anchorCtr="0" anchor="t" bIns="41900" lIns="83775" spcFirstLastPara="1" rIns="83775" wrap="square" tIns="41900">
            <a:noAutofit/>
          </a:bodyPr>
          <a:lstStyle/>
          <a:p>
            <a:pPr indent="0" lvl="0" marL="0" marR="0" rtl="0" algn="r">
              <a:lnSpc>
                <a:spcPct val="100000"/>
              </a:lnSpc>
              <a:spcBef>
                <a:spcPts val="0"/>
              </a:spcBef>
              <a:spcAft>
                <a:spcPts val="0"/>
              </a:spcAft>
              <a:buClr>
                <a:schemeClr val="dk1"/>
              </a:buClr>
              <a:buSzPts val="1300"/>
              <a:buFont typeface="Arial"/>
              <a:buNone/>
            </a:pPr>
            <a:fld id="{00000000-1234-1234-1234-123412341234}" type="slidenum">
              <a:rPr b="0" i="0" lang="en-GB" sz="1300" u="none">
                <a:solidFill>
                  <a:schemeClr val="dk1"/>
                </a:solidFill>
                <a:latin typeface="Arial"/>
                <a:ea typeface="Arial"/>
                <a:cs typeface="Arial"/>
                <a:sym typeface="Arial"/>
              </a:rPr>
              <a:t>‹#›</a:t>
            </a:fld>
            <a:endParaRPr sz="900"/>
          </a:p>
        </p:txBody>
      </p:sp>
      <p:pic>
        <p:nvPicPr>
          <p:cNvPr id="165" name="Google Shape;165;p26"/>
          <p:cNvPicPr preferRelativeResize="0"/>
          <p:nvPr/>
        </p:nvPicPr>
        <p:blipFill rotWithShape="1">
          <a:blip r:embed="rId5">
            <a:alphaModFix/>
          </a:blip>
          <a:srcRect b="0" l="0" r="0" t="0"/>
          <a:stretch/>
        </p:blipFill>
        <p:spPr>
          <a:xfrm>
            <a:off x="7416800" y="2381250"/>
            <a:ext cx="304800" cy="30480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Gill Sans"/>
                <a:ea typeface="Gill Sans"/>
                <a:cs typeface="Gill Sans"/>
                <a:sym typeface="Gill Sans"/>
              </a:rPr>
              <a:t>Expanding Step 2: Determine Variables</a:t>
            </a:r>
            <a:endParaRPr b="1">
              <a:latin typeface="Gill Sans"/>
              <a:ea typeface="Gill Sans"/>
              <a:cs typeface="Gill Sans"/>
              <a:sym typeface="Gill Sans"/>
            </a:endParaRPr>
          </a:p>
        </p:txBody>
      </p:sp>
      <p:sp>
        <p:nvSpPr>
          <p:cNvPr id="975" name="Google Shape;975;p134"/>
          <p:cNvSpPr txBox="1"/>
          <p:nvPr/>
        </p:nvSpPr>
        <p:spPr>
          <a:xfrm>
            <a:off x="1295075" y="1223350"/>
            <a:ext cx="2362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u="sng">
                <a:solidFill>
                  <a:schemeClr val="dk1"/>
                </a:solidFill>
                <a:latin typeface="Gill Sans"/>
                <a:ea typeface="Gill Sans"/>
                <a:cs typeface="Gill Sans"/>
                <a:sym typeface="Gill Sans"/>
              </a:rPr>
              <a:t>Task Type &amp; Factor</a:t>
            </a:r>
            <a:endParaRPr b="1" sz="1800" u="sng">
              <a:solidFill>
                <a:schemeClr val="dk1"/>
              </a:solidFill>
              <a:latin typeface="Gill Sans"/>
              <a:ea typeface="Gill Sans"/>
              <a:cs typeface="Gill Sans"/>
              <a:sym typeface="Gill Sans"/>
            </a:endParaRPr>
          </a:p>
        </p:txBody>
      </p:sp>
      <p:sp>
        <p:nvSpPr>
          <p:cNvPr id="976" name="Google Shape;976;p134"/>
          <p:cNvSpPr txBox="1"/>
          <p:nvPr/>
        </p:nvSpPr>
        <p:spPr>
          <a:xfrm>
            <a:off x="1295075" y="2067425"/>
            <a:ext cx="2362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u="sng">
                <a:solidFill>
                  <a:schemeClr val="dk1"/>
                </a:solidFill>
                <a:latin typeface="Gill Sans"/>
                <a:ea typeface="Gill Sans"/>
                <a:cs typeface="Gill Sans"/>
                <a:sym typeface="Gill Sans"/>
              </a:rPr>
              <a:t>Measures</a:t>
            </a:r>
            <a:endParaRPr b="1" sz="1800" u="sng">
              <a:solidFill>
                <a:schemeClr val="dk1"/>
              </a:solidFill>
              <a:latin typeface="Gill Sans"/>
              <a:ea typeface="Gill Sans"/>
              <a:cs typeface="Gill Sans"/>
              <a:sym typeface="Gill Sans"/>
            </a:endParaRPr>
          </a:p>
        </p:txBody>
      </p:sp>
      <p:sp>
        <p:nvSpPr>
          <p:cNvPr id="977" name="Google Shape;977;p134"/>
          <p:cNvSpPr txBox="1"/>
          <p:nvPr/>
        </p:nvSpPr>
        <p:spPr>
          <a:xfrm>
            <a:off x="1295075" y="2911500"/>
            <a:ext cx="2362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u="sng">
                <a:solidFill>
                  <a:schemeClr val="dk1"/>
                </a:solidFill>
                <a:latin typeface="Gill Sans"/>
                <a:ea typeface="Gill Sans"/>
                <a:cs typeface="Gill Sans"/>
                <a:sym typeface="Gill Sans"/>
              </a:rPr>
              <a:t>Everything Else</a:t>
            </a:r>
            <a:endParaRPr b="1" sz="1800" u="sng">
              <a:solidFill>
                <a:schemeClr val="dk1"/>
              </a:solidFill>
              <a:latin typeface="Gill Sans"/>
              <a:ea typeface="Gill Sans"/>
              <a:cs typeface="Gill Sans"/>
              <a:sym typeface="Gill Sans"/>
            </a:endParaRPr>
          </a:p>
        </p:txBody>
      </p:sp>
      <p:sp>
        <p:nvSpPr>
          <p:cNvPr id="978" name="Google Shape;978;p134"/>
          <p:cNvSpPr txBox="1"/>
          <p:nvPr/>
        </p:nvSpPr>
        <p:spPr>
          <a:xfrm>
            <a:off x="5255125" y="1223350"/>
            <a:ext cx="259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dk1"/>
                </a:solidFill>
                <a:latin typeface="Gill Sans"/>
                <a:ea typeface="Gill Sans"/>
                <a:cs typeface="Gill Sans"/>
                <a:sym typeface="Gill Sans"/>
              </a:rPr>
              <a:t>Independent Variables</a:t>
            </a:r>
            <a:endParaRPr b="1" sz="1800">
              <a:solidFill>
                <a:schemeClr val="dk1"/>
              </a:solidFill>
              <a:latin typeface="Gill Sans"/>
              <a:ea typeface="Gill Sans"/>
              <a:cs typeface="Gill Sans"/>
              <a:sym typeface="Gill Sans"/>
            </a:endParaRPr>
          </a:p>
        </p:txBody>
      </p:sp>
      <p:sp>
        <p:nvSpPr>
          <p:cNvPr id="979" name="Google Shape;979;p134"/>
          <p:cNvSpPr txBox="1"/>
          <p:nvPr/>
        </p:nvSpPr>
        <p:spPr>
          <a:xfrm>
            <a:off x="5255125" y="2067425"/>
            <a:ext cx="259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dk1"/>
                </a:solidFill>
                <a:latin typeface="Gill Sans"/>
                <a:ea typeface="Gill Sans"/>
                <a:cs typeface="Gill Sans"/>
                <a:sym typeface="Gill Sans"/>
              </a:rPr>
              <a:t>Dependent Variables</a:t>
            </a:r>
            <a:endParaRPr b="1" sz="1800">
              <a:solidFill>
                <a:schemeClr val="dk1"/>
              </a:solidFill>
              <a:latin typeface="Gill Sans"/>
              <a:ea typeface="Gill Sans"/>
              <a:cs typeface="Gill Sans"/>
              <a:sym typeface="Gill Sans"/>
            </a:endParaRPr>
          </a:p>
        </p:txBody>
      </p:sp>
      <p:sp>
        <p:nvSpPr>
          <p:cNvPr id="980" name="Google Shape;980;p134"/>
          <p:cNvSpPr txBox="1"/>
          <p:nvPr/>
        </p:nvSpPr>
        <p:spPr>
          <a:xfrm>
            <a:off x="5255125" y="2772900"/>
            <a:ext cx="2593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dk1"/>
                </a:solidFill>
                <a:latin typeface="Gill Sans"/>
                <a:ea typeface="Gill Sans"/>
                <a:cs typeface="Gill Sans"/>
                <a:sym typeface="Gill Sans"/>
              </a:rPr>
              <a:t>Control/Random Variables</a:t>
            </a:r>
            <a:endParaRPr b="1" sz="1800">
              <a:solidFill>
                <a:schemeClr val="dk1"/>
              </a:solidFill>
              <a:latin typeface="Gill Sans"/>
              <a:ea typeface="Gill Sans"/>
              <a:cs typeface="Gill Sans"/>
              <a:sym typeface="Gill Sans"/>
            </a:endParaRPr>
          </a:p>
        </p:txBody>
      </p:sp>
      <p:sp>
        <p:nvSpPr>
          <p:cNvPr id="981" name="Google Shape;981;p134"/>
          <p:cNvSpPr txBox="1"/>
          <p:nvPr/>
        </p:nvSpPr>
        <p:spPr>
          <a:xfrm>
            <a:off x="1295075" y="3894850"/>
            <a:ext cx="478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u="sng">
                <a:solidFill>
                  <a:schemeClr val="dk1"/>
                </a:solidFill>
                <a:latin typeface="Gill Sans"/>
                <a:ea typeface="Gill Sans"/>
                <a:cs typeface="Gill Sans"/>
                <a:sym typeface="Gill Sans"/>
              </a:rPr>
              <a:t>Spot or Removing Confounding Variables</a:t>
            </a:r>
            <a:endParaRPr b="1" sz="1800" u="sng">
              <a:solidFill>
                <a:schemeClr val="dk1"/>
              </a:solidFill>
              <a:latin typeface="Gill Sans"/>
              <a:ea typeface="Gill Sans"/>
              <a:cs typeface="Gill Sans"/>
              <a:sym typeface="Gill Sans"/>
            </a:endParaRPr>
          </a:p>
        </p:txBody>
      </p:sp>
      <p:sp>
        <p:nvSpPr>
          <p:cNvPr id="982" name="Google Shape;982;p134"/>
          <p:cNvSpPr/>
          <p:nvPr/>
        </p:nvSpPr>
        <p:spPr>
          <a:xfrm>
            <a:off x="4012200" y="1328050"/>
            <a:ext cx="888600" cy="252300"/>
          </a:xfrm>
          <a:prstGeom prst="rightArrow">
            <a:avLst>
              <a:gd fmla="val 50000" name="adj1"/>
              <a:gd fmla="val 114566"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34"/>
          <p:cNvSpPr/>
          <p:nvPr/>
        </p:nvSpPr>
        <p:spPr>
          <a:xfrm>
            <a:off x="4012200" y="2172125"/>
            <a:ext cx="888600" cy="252300"/>
          </a:xfrm>
          <a:prstGeom prst="rightArrow">
            <a:avLst>
              <a:gd fmla="val 50000" name="adj1"/>
              <a:gd fmla="val 114566"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34"/>
          <p:cNvSpPr/>
          <p:nvPr/>
        </p:nvSpPr>
        <p:spPr>
          <a:xfrm>
            <a:off x="4012200" y="3033488"/>
            <a:ext cx="888600" cy="252300"/>
          </a:xfrm>
          <a:prstGeom prst="rightArrow">
            <a:avLst>
              <a:gd fmla="val 50000" name="adj1"/>
              <a:gd fmla="val 114566"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Gill Sans"/>
                <a:ea typeface="Gill Sans"/>
                <a:cs typeface="Gill Sans"/>
                <a:sym typeface="Gill Sans"/>
              </a:rPr>
              <a:t>Expanding Step 3: Arrange Conditions</a:t>
            </a:r>
            <a:endParaRPr b="1">
              <a:latin typeface="Gill Sans"/>
              <a:ea typeface="Gill Sans"/>
              <a:cs typeface="Gill Sans"/>
              <a:sym typeface="Gill Sans"/>
            </a:endParaRPr>
          </a:p>
        </p:txBody>
      </p:sp>
      <p:pic>
        <p:nvPicPr>
          <p:cNvPr id="990" name="Google Shape;990;p135"/>
          <p:cNvPicPr preferRelativeResize="0"/>
          <p:nvPr/>
        </p:nvPicPr>
        <p:blipFill>
          <a:blip r:embed="rId3">
            <a:alphaModFix/>
          </a:blip>
          <a:stretch>
            <a:fillRect/>
          </a:stretch>
        </p:blipFill>
        <p:spPr>
          <a:xfrm>
            <a:off x="4321300" y="1128075"/>
            <a:ext cx="835411" cy="1181800"/>
          </a:xfrm>
          <a:prstGeom prst="rect">
            <a:avLst/>
          </a:prstGeom>
          <a:noFill/>
          <a:ln>
            <a:noFill/>
          </a:ln>
        </p:spPr>
      </p:pic>
      <p:pic>
        <p:nvPicPr>
          <p:cNvPr id="991" name="Google Shape;991;p135"/>
          <p:cNvPicPr preferRelativeResize="0"/>
          <p:nvPr/>
        </p:nvPicPr>
        <p:blipFill>
          <a:blip r:embed="rId4">
            <a:alphaModFix/>
          </a:blip>
          <a:stretch>
            <a:fillRect/>
          </a:stretch>
        </p:blipFill>
        <p:spPr>
          <a:xfrm>
            <a:off x="6773150" y="1086000"/>
            <a:ext cx="1329525" cy="1181800"/>
          </a:xfrm>
          <a:prstGeom prst="rect">
            <a:avLst/>
          </a:prstGeom>
          <a:noFill/>
          <a:ln>
            <a:noFill/>
          </a:ln>
        </p:spPr>
      </p:pic>
      <p:sp>
        <p:nvSpPr>
          <p:cNvPr id="992" name="Google Shape;992;p135"/>
          <p:cNvSpPr txBox="1"/>
          <p:nvPr/>
        </p:nvSpPr>
        <p:spPr>
          <a:xfrm>
            <a:off x="524700" y="2233675"/>
            <a:ext cx="27033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700">
                <a:solidFill>
                  <a:schemeClr val="dk1"/>
                </a:solidFill>
                <a:latin typeface="Gill Sans"/>
                <a:ea typeface="Gill Sans"/>
                <a:cs typeface="Gill Sans"/>
                <a:sym typeface="Gill Sans"/>
              </a:rPr>
              <a:t>3.</a:t>
            </a:r>
            <a:r>
              <a:rPr b="1" lang="en-GB" sz="1700">
                <a:solidFill>
                  <a:schemeClr val="dk1"/>
                </a:solidFill>
                <a:latin typeface="Gill Sans"/>
                <a:ea typeface="Gill Sans"/>
                <a:cs typeface="Gill Sans"/>
                <a:sym typeface="Gill Sans"/>
              </a:rPr>
              <a:t>1. </a:t>
            </a:r>
            <a:r>
              <a:rPr b="1" lang="en-GB" sz="1700">
                <a:solidFill>
                  <a:schemeClr val="dk1"/>
                </a:solidFill>
                <a:latin typeface="Gill Sans"/>
                <a:ea typeface="Gill Sans"/>
                <a:cs typeface="Gill Sans"/>
                <a:sym typeface="Gill Sans"/>
              </a:rPr>
              <a:t>List all Independent Variables and their levels</a:t>
            </a:r>
            <a:endParaRPr b="1" sz="1700">
              <a:solidFill>
                <a:schemeClr val="dk1"/>
              </a:solidFill>
              <a:latin typeface="Gill Sans"/>
              <a:ea typeface="Gill Sans"/>
              <a:cs typeface="Gill Sans"/>
              <a:sym typeface="Gill Sans"/>
            </a:endParaRPr>
          </a:p>
        </p:txBody>
      </p:sp>
      <p:sp>
        <p:nvSpPr>
          <p:cNvPr id="993" name="Google Shape;993;p135"/>
          <p:cNvSpPr txBox="1"/>
          <p:nvPr/>
        </p:nvSpPr>
        <p:spPr>
          <a:xfrm>
            <a:off x="6256500" y="2233675"/>
            <a:ext cx="2362800" cy="969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700">
                <a:solidFill>
                  <a:schemeClr val="dk1"/>
                </a:solidFill>
                <a:latin typeface="Gill Sans"/>
                <a:ea typeface="Gill Sans"/>
                <a:cs typeface="Gill Sans"/>
                <a:sym typeface="Gill Sans"/>
              </a:rPr>
              <a:t>3.</a:t>
            </a:r>
            <a:r>
              <a:rPr b="1" lang="en-GB" sz="1700">
                <a:solidFill>
                  <a:schemeClr val="dk1"/>
                </a:solidFill>
                <a:latin typeface="Gill Sans"/>
                <a:ea typeface="Gill Sans"/>
                <a:cs typeface="Gill Sans"/>
                <a:sym typeface="Gill Sans"/>
              </a:rPr>
              <a:t>3. </a:t>
            </a:r>
            <a:r>
              <a:rPr b="1" lang="en-GB" sz="1700">
                <a:solidFill>
                  <a:schemeClr val="dk1"/>
                </a:solidFill>
                <a:latin typeface="Gill Sans"/>
                <a:ea typeface="Gill Sans"/>
                <a:cs typeface="Gill Sans"/>
                <a:sym typeface="Gill Sans"/>
              </a:rPr>
              <a:t>Determine the minimum No. of participants </a:t>
            </a:r>
            <a:endParaRPr b="1" sz="1700">
              <a:solidFill>
                <a:schemeClr val="dk1"/>
              </a:solidFill>
              <a:latin typeface="Gill Sans"/>
              <a:ea typeface="Gill Sans"/>
              <a:cs typeface="Gill Sans"/>
              <a:sym typeface="Gill Sans"/>
            </a:endParaRPr>
          </a:p>
        </p:txBody>
      </p:sp>
      <p:sp>
        <p:nvSpPr>
          <p:cNvPr id="994" name="Google Shape;994;p135"/>
          <p:cNvSpPr txBox="1"/>
          <p:nvPr/>
        </p:nvSpPr>
        <p:spPr>
          <a:xfrm>
            <a:off x="1741178" y="3855150"/>
            <a:ext cx="29349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700">
                <a:solidFill>
                  <a:schemeClr val="dk1"/>
                </a:solidFill>
                <a:latin typeface="Gill Sans"/>
                <a:ea typeface="Gill Sans"/>
                <a:cs typeface="Gill Sans"/>
                <a:sym typeface="Gill Sans"/>
              </a:rPr>
              <a:t>3.</a:t>
            </a:r>
            <a:r>
              <a:rPr b="1" lang="en-GB" sz="1700">
                <a:solidFill>
                  <a:schemeClr val="dk1"/>
                </a:solidFill>
                <a:latin typeface="Gill Sans"/>
                <a:ea typeface="Gill Sans"/>
                <a:cs typeface="Gill Sans"/>
                <a:sym typeface="Gill Sans"/>
              </a:rPr>
              <a:t>4. </a:t>
            </a:r>
            <a:r>
              <a:rPr b="1" lang="en-GB" sz="1700">
                <a:solidFill>
                  <a:schemeClr val="dk1"/>
                </a:solidFill>
                <a:latin typeface="Gill Sans"/>
                <a:ea typeface="Gill Sans"/>
                <a:cs typeface="Gill Sans"/>
                <a:sym typeface="Gill Sans"/>
              </a:rPr>
              <a:t>Arrange the overall design</a:t>
            </a:r>
            <a:endParaRPr b="1" sz="1700">
              <a:solidFill>
                <a:schemeClr val="dk1"/>
              </a:solidFill>
              <a:latin typeface="Gill Sans"/>
              <a:ea typeface="Gill Sans"/>
              <a:cs typeface="Gill Sans"/>
              <a:sym typeface="Gill Sans"/>
            </a:endParaRPr>
          </a:p>
        </p:txBody>
      </p:sp>
      <p:sp>
        <p:nvSpPr>
          <p:cNvPr id="995" name="Google Shape;995;p135"/>
          <p:cNvSpPr txBox="1"/>
          <p:nvPr/>
        </p:nvSpPr>
        <p:spPr>
          <a:xfrm>
            <a:off x="4292116" y="3855150"/>
            <a:ext cx="3110700" cy="969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700">
                <a:solidFill>
                  <a:schemeClr val="dk1"/>
                </a:solidFill>
                <a:latin typeface="Gill Sans"/>
                <a:ea typeface="Gill Sans"/>
                <a:cs typeface="Gill Sans"/>
                <a:sym typeface="Gill Sans"/>
              </a:rPr>
              <a:t>5. </a:t>
            </a:r>
            <a:r>
              <a:rPr b="1" lang="en-GB" sz="1700">
                <a:solidFill>
                  <a:schemeClr val="dk1"/>
                </a:solidFill>
                <a:latin typeface="Gill Sans"/>
                <a:ea typeface="Gill Sans"/>
                <a:cs typeface="Gill Sans"/>
                <a:sym typeface="Gill Sans"/>
              </a:rPr>
              <a:t>Determine detailed arrangement for each participant</a:t>
            </a:r>
            <a:endParaRPr b="1" sz="1700">
              <a:solidFill>
                <a:schemeClr val="dk1"/>
              </a:solidFill>
              <a:latin typeface="Gill Sans"/>
              <a:ea typeface="Gill Sans"/>
              <a:cs typeface="Gill Sans"/>
              <a:sym typeface="Gill Sans"/>
            </a:endParaRPr>
          </a:p>
        </p:txBody>
      </p:sp>
      <p:pic>
        <p:nvPicPr>
          <p:cNvPr id="996" name="Google Shape;996;p135"/>
          <p:cNvPicPr preferRelativeResize="0"/>
          <p:nvPr/>
        </p:nvPicPr>
        <p:blipFill>
          <a:blip r:embed="rId5">
            <a:alphaModFix/>
          </a:blip>
          <a:stretch>
            <a:fillRect/>
          </a:stretch>
        </p:blipFill>
        <p:spPr>
          <a:xfrm>
            <a:off x="1285458" y="1086000"/>
            <a:ext cx="1181784" cy="1181800"/>
          </a:xfrm>
          <a:prstGeom prst="rect">
            <a:avLst/>
          </a:prstGeom>
          <a:noFill/>
          <a:ln>
            <a:noFill/>
          </a:ln>
        </p:spPr>
      </p:pic>
      <p:sp>
        <p:nvSpPr>
          <p:cNvPr id="997" name="Google Shape;997;p135"/>
          <p:cNvSpPr txBox="1"/>
          <p:nvPr/>
        </p:nvSpPr>
        <p:spPr>
          <a:xfrm>
            <a:off x="3212750" y="2233675"/>
            <a:ext cx="3052500" cy="969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700">
                <a:solidFill>
                  <a:schemeClr val="dk1"/>
                </a:solidFill>
                <a:latin typeface="Gill Sans"/>
                <a:ea typeface="Gill Sans"/>
                <a:cs typeface="Gill Sans"/>
                <a:sym typeface="Gill Sans"/>
              </a:rPr>
              <a:t>3.2. </a:t>
            </a:r>
            <a:r>
              <a:rPr b="1" lang="en-GB" sz="1700">
                <a:solidFill>
                  <a:schemeClr val="dk1"/>
                </a:solidFill>
                <a:latin typeface="Gill Sans"/>
                <a:ea typeface="Gill Sans"/>
                <a:cs typeface="Gill Sans"/>
                <a:sym typeface="Gill Sans"/>
              </a:rPr>
              <a:t>Decide counter-balancing strategy for each variable</a:t>
            </a:r>
            <a:endParaRPr b="1" sz="1700">
              <a:solidFill>
                <a:schemeClr val="dk1"/>
              </a:solidFill>
              <a:latin typeface="Gill Sans"/>
              <a:ea typeface="Gill Sans"/>
              <a:cs typeface="Gill Sans"/>
              <a:sym typeface="Gill Sans"/>
            </a:endParaRPr>
          </a:p>
        </p:txBody>
      </p:sp>
      <p:pic>
        <p:nvPicPr>
          <p:cNvPr id="998" name="Google Shape;998;p135"/>
          <p:cNvPicPr preferRelativeResize="0"/>
          <p:nvPr/>
        </p:nvPicPr>
        <p:blipFill>
          <a:blip r:embed="rId6">
            <a:alphaModFix/>
          </a:blip>
          <a:stretch>
            <a:fillRect/>
          </a:stretch>
        </p:blipFill>
        <p:spPr>
          <a:xfrm>
            <a:off x="2667525" y="2941675"/>
            <a:ext cx="1082225" cy="1082225"/>
          </a:xfrm>
          <a:prstGeom prst="rect">
            <a:avLst/>
          </a:prstGeom>
          <a:noFill/>
          <a:ln>
            <a:noFill/>
          </a:ln>
        </p:spPr>
      </p:pic>
      <p:pic>
        <p:nvPicPr>
          <p:cNvPr id="999" name="Google Shape;999;p135"/>
          <p:cNvPicPr preferRelativeResize="0"/>
          <p:nvPr/>
        </p:nvPicPr>
        <p:blipFill>
          <a:blip r:embed="rId7">
            <a:alphaModFix/>
          </a:blip>
          <a:stretch>
            <a:fillRect/>
          </a:stretch>
        </p:blipFill>
        <p:spPr>
          <a:xfrm>
            <a:off x="5429763" y="3127600"/>
            <a:ext cx="835400" cy="803269"/>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Gill Sans"/>
                <a:ea typeface="Gill Sans"/>
                <a:cs typeface="Gill Sans"/>
                <a:sym typeface="Gill Sans"/>
              </a:rPr>
              <a:t>Expanding Step 4: Decide Blocks and Trials</a:t>
            </a:r>
            <a:endParaRPr b="1">
              <a:latin typeface="Gill Sans"/>
              <a:ea typeface="Gill Sans"/>
              <a:cs typeface="Gill Sans"/>
              <a:sym typeface="Gill Sans"/>
            </a:endParaRPr>
          </a:p>
        </p:txBody>
      </p:sp>
      <p:sp>
        <p:nvSpPr>
          <p:cNvPr id="1005" name="Google Shape;1005;p136"/>
          <p:cNvSpPr txBox="1"/>
          <p:nvPr/>
        </p:nvSpPr>
        <p:spPr>
          <a:xfrm>
            <a:off x="1175613" y="2117950"/>
            <a:ext cx="30897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800">
                <a:solidFill>
                  <a:schemeClr val="dk1"/>
                </a:solidFill>
                <a:latin typeface="Gill Sans"/>
                <a:ea typeface="Gill Sans"/>
                <a:cs typeface="Gill Sans"/>
                <a:sym typeface="Gill Sans"/>
              </a:rPr>
              <a:t>4.</a:t>
            </a:r>
            <a:r>
              <a:rPr b="1" lang="en-GB" sz="1800">
                <a:solidFill>
                  <a:schemeClr val="dk1"/>
                </a:solidFill>
                <a:latin typeface="Gill Sans"/>
                <a:ea typeface="Gill Sans"/>
                <a:cs typeface="Gill Sans"/>
                <a:sym typeface="Gill Sans"/>
              </a:rPr>
              <a:t>1. </a:t>
            </a:r>
            <a:r>
              <a:rPr b="1" lang="en-GB" sz="1800">
                <a:solidFill>
                  <a:schemeClr val="dk1"/>
                </a:solidFill>
                <a:latin typeface="Gill Sans"/>
                <a:ea typeface="Gill Sans"/>
                <a:cs typeface="Gill Sans"/>
                <a:sym typeface="Gill Sans"/>
              </a:rPr>
              <a:t>estimate the time for each trial (typically at least </a:t>
            </a:r>
            <a:r>
              <a:rPr b="1" lang="en-GB" sz="1800">
                <a:solidFill>
                  <a:srgbClr val="FF0000"/>
                </a:solidFill>
                <a:latin typeface="Gill Sans"/>
                <a:ea typeface="Gill Sans"/>
                <a:cs typeface="Gill Sans"/>
                <a:sym typeface="Gill Sans"/>
              </a:rPr>
              <a:t>3</a:t>
            </a:r>
            <a:r>
              <a:rPr b="1" lang="en-GB" sz="1800">
                <a:solidFill>
                  <a:schemeClr val="dk1"/>
                </a:solidFill>
                <a:latin typeface="Gill Sans"/>
                <a:ea typeface="Gill Sans"/>
                <a:cs typeface="Gill Sans"/>
                <a:sym typeface="Gill Sans"/>
              </a:rPr>
              <a:t> trials per condition) </a:t>
            </a:r>
            <a:endParaRPr b="1" sz="1800">
              <a:solidFill>
                <a:schemeClr val="dk1"/>
              </a:solidFill>
              <a:latin typeface="Gill Sans"/>
              <a:ea typeface="Gill Sans"/>
              <a:cs typeface="Gill Sans"/>
              <a:sym typeface="Gill Sans"/>
            </a:endParaRPr>
          </a:p>
        </p:txBody>
      </p:sp>
      <p:sp>
        <p:nvSpPr>
          <p:cNvPr id="1006" name="Google Shape;1006;p136"/>
          <p:cNvSpPr txBox="1"/>
          <p:nvPr/>
        </p:nvSpPr>
        <p:spPr>
          <a:xfrm>
            <a:off x="4789305" y="4131500"/>
            <a:ext cx="32685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800">
                <a:solidFill>
                  <a:schemeClr val="dk1"/>
                </a:solidFill>
                <a:latin typeface="Gill Sans"/>
                <a:ea typeface="Gill Sans"/>
                <a:cs typeface="Gill Sans"/>
                <a:sym typeface="Gill Sans"/>
              </a:rPr>
              <a:t>4.4</a:t>
            </a:r>
            <a:r>
              <a:rPr b="1" lang="en-GB" sz="1800">
                <a:solidFill>
                  <a:schemeClr val="dk1"/>
                </a:solidFill>
                <a:latin typeface="Gill Sans"/>
                <a:ea typeface="Gill Sans"/>
                <a:cs typeface="Gill Sans"/>
                <a:sym typeface="Gill Sans"/>
              </a:rPr>
              <a:t>. </a:t>
            </a:r>
            <a:r>
              <a:rPr b="1" lang="en-GB" sz="1800">
                <a:solidFill>
                  <a:schemeClr val="dk1"/>
                </a:solidFill>
                <a:latin typeface="Gill Sans"/>
                <a:ea typeface="Gill Sans"/>
                <a:cs typeface="Gill Sans"/>
                <a:sym typeface="Gill Sans"/>
              </a:rPr>
              <a:t>combine with the condition arrangement</a:t>
            </a:r>
            <a:endParaRPr b="1" sz="1800">
              <a:solidFill>
                <a:schemeClr val="dk1"/>
              </a:solidFill>
              <a:latin typeface="Gill Sans"/>
              <a:ea typeface="Gill Sans"/>
              <a:cs typeface="Gill Sans"/>
              <a:sym typeface="Gill Sans"/>
            </a:endParaRPr>
          </a:p>
        </p:txBody>
      </p:sp>
      <p:pic>
        <p:nvPicPr>
          <p:cNvPr id="1007" name="Google Shape;1007;p136"/>
          <p:cNvPicPr preferRelativeResize="0"/>
          <p:nvPr/>
        </p:nvPicPr>
        <p:blipFill>
          <a:blip r:embed="rId3">
            <a:alphaModFix/>
          </a:blip>
          <a:stretch>
            <a:fillRect/>
          </a:stretch>
        </p:blipFill>
        <p:spPr>
          <a:xfrm>
            <a:off x="2129571" y="1012350"/>
            <a:ext cx="1181784" cy="1181800"/>
          </a:xfrm>
          <a:prstGeom prst="rect">
            <a:avLst/>
          </a:prstGeom>
          <a:noFill/>
          <a:ln>
            <a:noFill/>
          </a:ln>
        </p:spPr>
      </p:pic>
      <p:pic>
        <p:nvPicPr>
          <p:cNvPr id="1008" name="Google Shape;1008;p136"/>
          <p:cNvPicPr preferRelativeResize="0"/>
          <p:nvPr/>
        </p:nvPicPr>
        <p:blipFill>
          <a:blip r:embed="rId4">
            <a:alphaModFix/>
          </a:blip>
          <a:stretch>
            <a:fillRect/>
          </a:stretch>
        </p:blipFill>
        <p:spPr>
          <a:xfrm>
            <a:off x="5832638" y="836325"/>
            <a:ext cx="1181800" cy="1357825"/>
          </a:xfrm>
          <a:prstGeom prst="rect">
            <a:avLst/>
          </a:prstGeom>
          <a:noFill/>
          <a:ln>
            <a:noFill/>
          </a:ln>
        </p:spPr>
      </p:pic>
      <p:sp>
        <p:nvSpPr>
          <p:cNvPr id="1009" name="Google Shape;1009;p136"/>
          <p:cNvSpPr txBox="1"/>
          <p:nvPr/>
        </p:nvSpPr>
        <p:spPr>
          <a:xfrm>
            <a:off x="4878688" y="2117950"/>
            <a:ext cx="3089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800">
                <a:solidFill>
                  <a:schemeClr val="dk1"/>
                </a:solidFill>
                <a:latin typeface="Gill Sans"/>
                <a:ea typeface="Gill Sans"/>
                <a:cs typeface="Gill Sans"/>
                <a:sym typeface="Gill Sans"/>
              </a:rPr>
              <a:t>4.2. estimate the time for each block</a:t>
            </a:r>
            <a:endParaRPr b="1" sz="1800">
              <a:solidFill>
                <a:schemeClr val="dk1"/>
              </a:solidFill>
              <a:latin typeface="Gill Sans"/>
              <a:ea typeface="Gill Sans"/>
              <a:cs typeface="Gill Sans"/>
              <a:sym typeface="Gill Sans"/>
            </a:endParaRPr>
          </a:p>
        </p:txBody>
      </p:sp>
      <p:pic>
        <p:nvPicPr>
          <p:cNvPr id="1010" name="Google Shape;1010;p136"/>
          <p:cNvPicPr preferRelativeResize="0"/>
          <p:nvPr/>
        </p:nvPicPr>
        <p:blipFill>
          <a:blip r:embed="rId5">
            <a:alphaModFix/>
          </a:blip>
          <a:stretch>
            <a:fillRect/>
          </a:stretch>
        </p:blipFill>
        <p:spPr>
          <a:xfrm>
            <a:off x="2129561" y="3051138"/>
            <a:ext cx="1181800" cy="1028613"/>
          </a:xfrm>
          <a:prstGeom prst="rect">
            <a:avLst/>
          </a:prstGeom>
          <a:noFill/>
          <a:ln>
            <a:noFill/>
          </a:ln>
        </p:spPr>
      </p:pic>
      <p:sp>
        <p:nvSpPr>
          <p:cNvPr id="1011" name="Google Shape;1011;p136"/>
          <p:cNvSpPr txBox="1"/>
          <p:nvPr/>
        </p:nvSpPr>
        <p:spPr>
          <a:xfrm>
            <a:off x="636217" y="3993050"/>
            <a:ext cx="41685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800">
                <a:solidFill>
                  <a:schemeClr val="dk1"/>
                </a:solidFill>
                <a:latin typeface="Gill Sans"/>
                <a:ea typeface="Gill Sans"/>
                <a:cs typeface="Gill Sans"/>
                <a:sym typeface="Gill Sans"/>
              </a:rPr>
              <a:t>4.3. balance the trials and blocks so that the main part of the experiment is within 45 minutes </a:t>
            </a:r>
            <a:endParaRPr b="1" sz="1800">
              <a:solidFill>
                <a:schemeClr val="dk1"/>
              </a:solidFill>
              <a:latin typeface="Gill Sans"/>
              <a:ea typeface="Gill Sans"/>
              <a:cs typeface="Gill Sans"/>
              <a:sym typeface="Gill Sans"/>
            </a:endParaRPr>
          </a:p>
        </p:txBody>
      </p:sp>
      <p:pic>
        <p:nvPicPr>
          <p:cNvPr id="1012" name="Google Shape;1012;p136"/>
          <p:cNvPicPr preferRelativeResize="0"/>
          <p:nvPr/>
        </p:nvPicPr>
        <p:blipFill>
          <a:blip r:embed="rId6">
            <a:alphaModFix/>
          </a:blip>
          <a:stretch>
            <a:fillRect/>
          </a:stretch>
        </p:blipFill>
        <p:spPr>
          <a:xfrm>
            <a:off x="5753525" y="3111200"/>
            <a:ext cx="1340050" cy="908512"/>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1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Gill Sans"/>
                <a:ea typeface="Gill Sans"/>
                <a:cs typeface="Gill Sans"/>
                <a:sym typeface="Gill Sans"/>
              </a:rPr>
              <a:t>Expanding Step 5: Set Instructions and Procedures</a:t>
            </a:r>
            <a:endParaRPr b="1">
              <a:latin typeface="Gill Sans"/>
              <a:ea typeface="Gill Sans"/>
              <a:cs typeface="Gill Sans"/>
              <a:sym typeface="Gill Sans"/>
            </a:endParaRPr>
          </a:p>
        </p:txBody>
      </p:sp>
      <p:pic>
        <p:nvPicPr>
          <p:cNvPr id="1018" name="Google Shape;1018;p137"/>
          <p:cNvPicPr preferRelativeResize="0"/>
          <p:nvPr/>
        </p:nvPicPr>
        <p:blipFill>
          <a:blip r:embed="rId3">
            <a:alphaModFix/>
          </a:blip>
          <a:stretch>
            <a:fillRect/>
          </a:stretch>
        </p:blipFill>
        <p:spPr>
          <a:xfrm>
            <a:off x="860225" y="1017725"/>
            <a:ext cx="7423549" cy="3552275"/>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1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Gill Sans"/>
                <a:ea typeface="Gill Sans"/>
                <a:cs typeface="Gill Sans"/>
                <a:sym typeface="Gill Sans"/>
              </a:rPr>
              <a:t>References</a:t>
            </a:r>
            <a:endParaRPr b="1">
              <a:latin typeface="Gill Sans"/>
              <a:ea typeface="Gill Sans"/>
              <a:cs typeface="Gill Sans"/>
              <a:sym typeface="Gill Sans"/>
            </a:endParaRPr>
          </a:p>
        </p:txBody>
      </p:sp>
      <p:sp>
        <p:nvSpPr>
          <p:cNvPr id="1024" name="Google Shape;1024;p1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sz="1600">
                <a:solidFill>
                  <a:srgbClr val="000000"/>
                </a:solidFill>
                <a:latin typeface="Gill Sans"/>
                <a:ea typeface="Gill Sans"/>
                <a:cs typeface="Gill Sans"/>
                <a:sym typeface="Gill Sans"/>
              </a:rPr>
              <a:t>Li, Y., Hinckley, K., Guan, Z., &amp; Landay, J. A. (2005). Experimental analysis of mode switching techniques in pen-based user interfaces. Proceedings of the SIGCHI Conference on Human Factors in Computing Systems, 461–470. https://doi.org/10.1145/1054972.1055036</a:t>
            </a:r>
            <a:endParaRPr sz="1600">
              <a:solidFill>
                <a:srgbClr val="000000"/>
              </a:solidFill>
              <a:latin typeface="Gill Sans"/>
              <a:ea typeface="Gill Sans"/>
              <a:cs typeface="Gill Sans"/>
              <a:sym typeface="Gill Sans"/>
            </a:endParaRPr>
          </a:p>
          <a:p>
            <a:pPr indent="0" lvl="0" marL="0" rtl="0" algn="l">
              <a:spcBef>
                <a:spcPts val="1200"/>
              </a:spcBef>
              <a:spcAft>
                <a:spcPts val="1200"/>
              </a:spcAft>
              <a:buNone/>
            </a:pPr>
            <a:r>
              <a:rPr lang="en-GB" sz="1600">
                <a:solidFill>
                  <a:srgbClr val="000000"/>
                </a:solidFill>
                <a:latin typeface="Gill Sans"/>
                <a:ea typeface="Gill Sans"/>
                <a:cs typeface="Gill Sans"/>
                <a:sym typeface="Gill Sans"/>
              </a:rPr>
              <a:t>Roumen, T., Perrault, S. T., &amp; Zhao, S. (2015). NotiRing: A Comparative Study of Notification Channels for Wearable Interactive Rings. Proceedings of the 33rd Annual ACM Conference on Human Factors in Computing Systems, 2497–2500. https://doi.org/10.1145/2702123.2702350</a:t>
            </a:r>
            <a:endParaRPr sz="1600">
              <a:solidFill>
                <a:srgbClr val="000000"/>
              </a:solidFill>
              <a:latin typeface="Gill Sans"/>
              <a:ea typeface="Gill Sans"/>
              <a:cs typeface="Gill Sans"/>
              <a:sym typeface="Gill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7"/>
          <p:cNvSpPr txBox="1"/>
          <p:nvPr>
            <p:ph idx="4294967295" type="title"/>
          </p:nvPr>
        </p:nvSpPr>
        <p:spPr>
          <a:xfrm>
            <a:off x="457200" y="206375"/>
            <a:ext cx="8229600" cy="593700"/>
          </a:xfrm>
          <a:prstGeom prst="rect">
            <a:avLst/>
          </a:prstGeom>
          <a:noFill/>
          <a:ln>
            <a:noFill/>
          </a:ln>
        </p:spPr>
        <p:txBody>
          <a:bodyPr anchorCtr="0" anchor="ctr" bIns="41900" lIns="83775" spcFirstLastPara="1" rIns="83775" wrap="square" tIns="41900">
            <a:noAutofit/>
          </a:bodyPr>
          <a:lstStyle/>
          <a:p>
            <a:pPr indent="0" lvl="0" marL="0" marR="0" rtl="0" algn="ctr">
              <a:lnSpc>
                <a:spcPct val="100000"/>
              </a:lnSpc>
              <a:spcBef>
                <a:spcPts val="0"/>
              </a:spcBef>
              <a:spcAft>
                <a:spcPts val="0"/>
              </a:spcAft>
              <a:buClr>
                <a:schemeClr val="dk2"/>
              </a:buClr>
              <a:buSzPts val="4000"/>
              <a:buFont typeface="Gill Sans"/>
              <a:buNone/>
            </a:pPr>
            <a:r>
              <a:rPr i="0" lang="en-GB" sz="4000" u="none" cap="none" strike="noStrike">
                <a:latin typeface="Gill Sans"/>
                <a:ea typeface="Gill Sans"/>
                <a:cs typeface="Gill Sans"/>
                <a:sym typeface="Gill Sans"/>
              </a:rPr>
              <a:t>earPod</a:t>
            </a:r>
            <a:endParaRPr>
              <a:latin typeface="Gill Sans"/>
              <a:ea typeface="Gill Sans"/>
              <a:cs typeface="Gill Sans"/>
              <a:sym typeface="Gill Sans"/>
            </a:endParaRPr>
          </a:p>
        </p:txBody>
      </p:sp>
      <p:pic>
        <p:nvPicPr>
          <p:cNvPr id="172" name="Google Shape;172;p27"/>
          <p:cNvPicPr preferRelativeResize="0"/>
          <p:nvPr/>
        </p:nvPicPr>
        <p:blipFill rotWithShape="1">
          <a:blip r:embed="rId3">
            <a:alphaModFix/>
          </a:blip>
          <a:srcRect b="4553" l="0" r="0" t="4562"/>
          <a:stretch/>
        </p:blipFill>
        <p:spPr>
          <a:xfrm>
            <a:off x="5899150" y="894556"/>
            <a:ext cx="2326482" cy="2159794"/>
          </a:xfrm>
          <a:prstGeom prst="rect">
            <a:avLst/>
          </a:prstGeom>
          <a:noFill/>
          <a:ln>
            <a:noFill/>
          </a:ln>
        </p:spPr>
      </p:pic>
      <p:pic>
        <p:nvPicPr>
          <p:cNvPr id="173" name="Google Shape;173;p27"/>
          <p:cNvPicPr preferRelativeResize="0"/>
          <p:nvPr/>
        </p:nvPicPr>
        <p:blipFill rotWithShape="1">
          <a:blip r:embed="rId4">
            <a:alphaModFix/>
          </a:blip>
          <a:srcRect b="0" l="0" r="0" t="0"/>
          <a:stretch/>
        </p:blipFill>
        <p:spPr>
          <a:xfrm>
            <a:off x="5857874" y="3128962"/>
            <a:ext cx="2347913" cy="1393031"/>
          </a:xfrm>
          <a:prstGeom prst="rect">
            <a:avLst/>
          </a:prstGeom>
          <a:noFill/>
          <a:ln>
            <a:noFill/>
          </a:ln>
        </p:spPr>
      </p:pic>
      <p:sp>
        <p:nvSpPr>
          <p:cNvPr id="174" name="Google Shape;174;p27"/>
          <p:cNvSpPr txBox="1"/>
          <p:nvPr/>
        </p:nvSpPr>
        <p:spPr>
          <a:xfrm>
            <a:off x="6867524" y="4816475"/>
            <a:ext cx="2133600" cy="273900"/>
          </a:xfrm>
          <a:prstGeom prst="rect">
            <a:avLst/>
          </a:prstGeom>
          <a:noFill/>
          <a:ln>
            <a:noFill/>
          </a:ln>
        </p:spPr>
        <p:txBody>
          <a:bodyPr anchorCtr="0" anchor="ctr" bIns="41900" lIns="83825" spcFirstLastPara="1" rIns="83825" wrap="square" tIns="41900">
            <a:noAutofit/>
          </a:bodyPr>
          <a:lstStyle/>
          <a:p>
            <a:pPr indent="0" lvl="0" marL="0" marR="0" rtl="0" algn="r">
              <a:lnSpc>
                <a:spcPct val="100000"/>
              </a:lnSpc>
              <a:spcBef>
                <a:spcPts val="0"/>
              </a:spcBef>
              <a:spcAft>
                <a:spcPts val="0"/>
              </a:spcAft>
              <a:buClr>
                <a:srgbClr val="898989"/>
              </a:buClr>
              <a:buSzPts val="1100"/>
              <a:buFont typeface="Gill Sans"/>
              <a:buNone/>
            </a:pPr>
            <a:fld id="{00000000-1234-1234-1234-123412341234}" type="slidenum">
              <a:rPr b="0" i="0" lang="en-GB" sz="1100" u="none">
                <a:solidFill>
                  <a:srgbClr val="898989"/>
                </a:solidFill>
                <a:latin typeface="Gill Sans"/>
                <a:ea typeface="Gill Sans"/>
                <a:cs typeface="Gill Sans"/>
                <a:sym typeface="Gill Sans"/>
              </a:rPr>
              <a:t>‹#›</a:t>
            </a:fld>
            <a:endParaRPr sz="900"/>
          </a:p>
        </p:txBody>
      </p:sp>
      <p:pic>
        <p:nvPicPr>
          <p:cNvPr descr="earPod" id="175" name="Google Shape;175;p27"/>
          <p:cNvPicPr preferRelativeResize="0"/>
          <p:nvPr/>
        </p:nvPicPr>
        <p:blipFill rotWithShape="1">
          <a:blip r:embed="rId5">
            <a:alphaModFix/>
          </a:blip>
          <a:srcRect b="0" l="0" r="0" t="0"/>
          <a:stretch/>
        </p:blipFill>
        <p:spPr>
          <a:xfrm>
            <a:off x="214841" y="985838"/>
            <a:ext cx="4094162" cy="353615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8"/>
          <p:cNvSpPr txBox="1"/>
          <p:nvPr>
            <p:ph type="title"/>
          </p:nvPr>
        </p:nvSpPr>
        <p:spPr>
          <a:xfrm>
            <a:off x="457200" y="206375"/>
            <a:ext cx="8229600" cy="593700"/>
          </a:xfrm>
          <a:prstGeom prst="rect">
            <a:avLst/>
          </a:prstGeom>
          <a:noFill/>
          <a:ln>
            <a:noFill/>
          </a:ln>
        </p:spPr>
        <p:txBody>
          <a:bodyPr anchorCtr="0" anchor="ctr" bIns="41900" lIns="83775" spcFirstLastPara="1" rIns="83775" wrap="square" tIns="41900">
            <a:noAutofit/>
          </a:bodyPr>
          <a:lstStyle/>
          <a:p>
            <a:pPr indent="0" lvl="0" marL="0" rtl="0" algn="ctr">
              <a:lnSpc>
                <a:spcPct val="100000"/>
              </a:lnSpc>
              <a:spcBef>
                <a:spcPts val="0"/>
              </a:spcBef>
              <a:spcAft>
                <a:spcPts val="0"/>
              </a:spcAft>
              <a:buClr>
                <a:schemeClr val="dk2"/>
              </a:buClr>
              <a:buSzPts val="4000"/>
              <a:buFont typeface="Gill Sans"/>
              <a:buNone/>
            </a:pPr>
            <a:r>
              <a:rPr i="0" lang="en-GB" sz="4000" u="none">
                <a:latin typeface="Gill Sans"/>
                <a:ea typeface="Gill Sans"/>
                <a:cs typeface="Gill Sans"/>
                <a:sym typeface="Gill Sans"/>
              </a:rPr>
              <a:t>earPod design</a:t>
            </a:r>
            <a:endParaRPr/>
          </a:p>
        </p:txBody>
      </p:sp>
      <p:pic>
        <p:nvPicPr>
          <p:cNvPr descr="audio1" id="182" name="Google Shape;182;p28"/>
          <p:cNvPicPr preferRelativeResize="0"/>
          <p:nvPr/>
        </p:nvPicPr>
        <p:blipFill rotWithShape="1">
          <a:blip r:embed="rId3">
            <a:alphaModFix/>
          </a:blip>
          <a:srcRect b="0" l="0" r="0" t="0"/>
          <a:stretch/>
        </p:blipFill>
        <p:spPr>
          <a:xfrm>
            <a:off x="612775" y="951706"/>
            <a:ext cx="5831681" cy="3350418"/>
          </a:xfrm>
          <a:prstGeom prst="rect">
            <a:avLst/>
          </a:prstGeom>
          <a:noFill/>
          <a:ln>
            <a:noFill/>
          </a:ln>
        </p:spPr>
      </p:pic>
      <p:sp>
        <p:nvSpPr>
          <p:cNvPr id="183" name="Google Shape;183;p28"/>
          <p:cNvSpPr txBox="1"/>
          <p:nvPr/>
        </p:nvSpPr>
        <p:spPr>
          <a:xfrm>
            <a:off x="6553200" y="4683918"/>
            <a:ext cx="2133600" cy="357300"/>
          </a:xfrm>
          <a:prstGeom prst="rect">
            <a:avLst/>
          </a:prstGeom>
          <a:noFill/>
          <a:ln>
            <a:noFill/>
          </a:ln>
        </p:spPr>
        <p:txBody>
          <a:bodyPr anchorCtr="0" anchor="t" bIns="41900" lIns="83775" spcFirstLastPara="1" rIns="83775" wrap="square" tIns="41900">
            <a:noAutofit/>
          </a:bodyPr>
          <a:lstStyle/>
          <a:p>
            <a:pPr indent="0" lvl="0" marL="0" marR="0" rtl="0" algn="r">
              <a:lnSpc>
                <a:spcPct val="100000"/>
              </a:lnSpc>
              <a:spcBef>
                <a:spcPts val="0"/>
              </a:spcBef>
              <a:spcAft>
                <a:spcPts val="0"/>
              </a:spcAft>
              <a:buClr>
                <a:schemeClr val="dk1"/>
              </a:buClr>
              <a:buSzPts val="1300"/>
              <a:buFont typeface="Arial"/>
              <a:buNone/>
            </a:pPr>
            <a:fld id="{00000000-1234-1234-1234-123412341234}" type="slidenum">
              <a:rPr b="0" i="0" lang="en-GB" sz="1300" u="none">
                <a:solidFill>
                  <a:schemeClr val="dk1"/>
                </a:solidFill>
                <a:latin typeface="Arial"/>
                <a:ea typeface="Arial"/>
                <a:cs typeface="Arial"/>
                <a:sym typeface="Arial"/>
              </a:rPr>
              <a:t>‹#›</a:t>
            </a:fld>
            <a:endParaRPr sz="9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9"/>
          <p:cNvSpPr txBox="1"/>
          <p:nvPr>
            <p:ph type="title"/>
          </p:nvPr>
        </p:nvSpPr>
        <p:spPr>
          <a:xfrm>
            <a:off x="457200" y="206375"/>
            <a:ext cx="8229600" cy="593700"/>
          </a:xfrm>
          <a:prstGeom prst="rect">
            <a:avLst/>
          </a:prstGeom>
          <a:noFill/>
          <a:ln>
            <a:noFill/>
          </a:ln>
        </p:spPr>
        <p:txBody>
          <a:bodyPr anchorCtr="0" anchor="ctr" bIns="41900" lIns="83775" spcFirstLastPara="1" rIns="83775" wrap="square" tIns="41900">
            <a:noAutofit/>
          </a:bodyPr>
          <a:lstStyle/>
          <a:p>
            <a:pPr indent="0" lvl="0" marL="0" rtl="0" algn="ctr">
              <a:lnSpc>
                <a:spcPct val="100000"/>
              </a:lnSpc>
              <a:spcBef>
                <a:spcPts val="0"/>
              </a:spcBef>
              <a:spcAft>
                <a:spcPts val="0"/>
              </a:spcAft>
              <a:buClr>
                <a:schemeClr val="dk2"/>
              </a:buClr>
              <a:buSzPts val="4000"/>
              <a:buFont typeface="Gill Sans"/>
              <a:buNone/>
            </a:pPr>
            <a:r>
              <a:rPr i="0" lang="en-GB" sz="4000" u="none">
                <a:latin typeface="Gill Sans"/>
                <a:ea typeface="Gill Sans"/>
                <a:cs typeface="Gill Sans"/>
                <a:sym typeface="Gill Sans"/>
              </a:rPr>
              <a:t>earPod walkthrough</a:t>
            </a:r>
            <a:endParaRPr/>
          </a:p>
        </p:txBody>
      </p:sp>
      <p:pic>
        <p:nvPicPr>
          <p:cNvPr descr="audio1" id="190" name="Google Shape;190;p29"/>
          <p:cNvPicPr preferRelativeResize="0"/>
          <p:nvPr/>
        </p:nvPicPr>
        <p:blipFill rotWithShape="1">
          <a:blip r:embed="rId3">
            <a:alphaModFix/>
          </a:blip>
          <a:srcRect b="11697" l="46460" r="30346" t="2920"/>
          <a:stretch/>
        </p:blipFill>
        <p:spPr>
          <a:xfrm>
            <a:off x="2051050" y="1275556"/>
            <a:ext cx="5485340" cy="2688431"/>
          </a:xfrm>
          <a:prstGeom prst="rect">
            <a:avLst/>
          </a:prstGeom>
          <a:noFill/>
          <a:ln>
            <a:noFill/>
          </a:ln>
        </p:spPr>
      </p:pic>
      <p:sp>
        <p:nvSpPr>
          <p:cNvPr id="191" name="Google Shape;191;p29"/>
          <p:cNvSpPr txBox="1"/>
          <p:nvPr/>
        </p:nvSpPr>
        <p:spPr>
          <a:xfrm>
            <a:off x="1765300" y="1599406"/>
            <a:ext cx="863700" cy="755700"/>
          </a:xfrm>
          <a:prstGeom prst="rect">
            <a:avLst/>
          </a:prstGeom>
          <a:solidFill>
            <a:schemeClr val="lt1"/>
          </a:solidFill>
          <a:ln>
            <a:noFill/>
          </a:ln>
        </p:spPr>
        <p:txBody>
          <a:bodyPr anchorCtr="0" anchor="ctr" bIns="41900" lIns="83825" spcFirstLastPara="1" rIns="83825" wrap="square" tIns="41900">
            <a:noAutofit/>
          </a:bodyPr>
          <a:lstStyle/>
          <a:p>
            <a:pPr indent="0" lvl="0" marL="0" marR="0" rtl="0" algn="l">
              <a:lnSpc>
                <a:spcPct val="100000"/>
              </a:lnSpc>
              <a:spcBef>
                <a:spcPts val="0"/>
              </a:spcBef>
              <a:spcAft>
                <a:spcPts val="0"/>
              </a:spcAft>
              <a:buNone/>
            </a:pPr>
            <a:r>
              <a:t/>
            </a:r>
            <a:endParaRPr b="0" i="0" sz="1700" u="none">
              <a:solidFill>
                <a:schemeClr val="dk1"/>
              </a:solidFill>
              <a:latin typeface="Arial"/>
              <a:ea typeface="Arial"/>
              <a:cs typeface="Arial"/>
              <a:sym typeface="Arial"/>
            </a:endParaRPr>
          </a:p>
        </p:txBody>
      </p:sp>
      <p:sp>
        <p:nvSpPr>
          <p:cNvPr id="192" name="Google Shape;192;p29"/>
          <p:cNvSpPr txBox="1"/>
          <p:nvPr/>
        </p:nvSpPr>
        <p:spPr>
          <a:xfrm>
            <a:off x="457200" y="4683918"/>
            <a:ext cx="2133600" cy="357300"/>
          </a:xfrm>
          <a:prstGeom prst="rect">
            <a:avLst/>
          </a:prstGeom>
          <a:noFill/>
          <a:ln>
            <a:noFill/>
          </a:ln>
        </p:spPr>
        <p:txBody>
          <a:bodyPr anchorCtr="0" anchor="t" bIns="41900" lIns="83775" spcFirstLastPara="1" rIns="83775" wrap="square" tIns="41900">
            <a:noAutofit/>
          </a:bodyPr>
          <a:lstStyle/>
          <a:p>
            <a:pPr indent="0" lvl="0" marL="0" marR="0" rtl="0" algn="l">
              <a:lnSpc>
                <a:spcPct val="100000"/>
              </a:lnSpc>
              <a:spcBef>
                <a:spcPts val="0"/>
              </a:spcBef>
              <a:spcAft>
                <a:spcPts val="0"/>
              </a:spcAft>
              <a:buClr>
                <a:schemeClr val="dk1"/>
              </a:buClr>
              <a:buSzPts val="1300"/>
              <a:buFont typeface="Arial"/>
              <a:buNone/>
            </a:pPr>
            <a:r>
              <a:t/>
            </a:r>
            <a:endParaRPr sz="9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0"/>
          <p:cNvSpPr txBox="1"/>
          <p:nvPr>
            <p:ph type="title"/>
          </p:nvPr>
        </p:nvSpPr>
        <p:spPr>
          <a:xfrm>
            <a:off x="457200" y="206375"/>
            <a:ext cx="8229600" cy="593700"/>
          </a:xfrm>
          <a:prstGeom prst="rect">
            <a:avLst/>
          </a:prstGeom>
          <a:noFill/>
          <a:ln>
            <a:noFill/>
          </a:ln>
        </p:spPr>
        <p:txBody>
          <a:bodyPr anchorCtr="0" anchor="ctr" bIns="41900" lIns="83775" spcFirstLastPara="1" rIns="83775" wrap="square" tIns="41900">
            <a:noAutofit/>
          </a:bodyPr>
          <a:lstStyle/>
          <a:p>
            <a:pPr indent="0" lvl="0" marL="0" rtl="0" algn="ctr">
              <a:lnSpc>
                <a:spcPct val="100000"/>
              </a:lnSpc>
              <a:spcBef>
                <a:spcPts val="0"/>
              </a:spcBef>
              <a:spcAft>
                <a:spcPts val="0"/>
              </a:spcAft>
              <a:buClr>
                <a:schemeClr val="dk2"/>
              </a:buClr>
              <a:buSzPts val="4000"/>
              <a:buFont typeface="Gill Sans"/>
              <a:buNone/>
            </a:pPr>
            <a:r>
              <a:rPr lang="en-GB" sz="4000">
                <a:latin typeface="Gill Sans"/>
                <a:ea typeface="Gill Sans"/>
                <a:cs typeface="Gill Sans"/>
                <a:sym typeface="Gill Sans"/>
              </a:rPr>
              <a:t>Video of Earpod use</a:t>
            </a:r>
            <a:endParaRPr/>
          </a:p>
        </p:txBody>
      </p:sp>
      <p:sp>
        <p:nvSpPr>
          <p:cNvPr id="199" name="Google Shape;199;p30"/>
          <p:cNvSpPr txBox="1"/>
          <p:nvPr/>
        </p:nvSpPr>
        <p:spPr>
          <a:xfrm>
            <a:off x="457200" y="4683918"/>
            <a:ext cx="2133600" cy="357300"/>
          </a:xfrm>
          <a:prstGeom prst="rect">
            <a:avLst/>
          </a:prstGeom>
          <a:noFill/>
          <a:ln>
            <a:noFill/>
          </a:ln>
        </p:spPr>
        <p:txBody>
          <a:bodyPr anchorCtr="0" anchor="t" bIns="41900" lIns="83775" spcFirstLastPara="1" rIns="83775" wrap="square" tIns="41900">
            <a:noAutofit/>
          </a:bodyPr>
          <a:lstStyle/>
          <a:p>
            <a:pPr indent="0" lvl="0" marL="0" marR="0" rtl="0" algn="l">
              <a:lnSpc>
                <a:spcPct val="100000"/>
              </a:lnSpc>
              <a:spcBef>
                <a:spcPts val="0"/>
              </a:spcBef>
              <a:spcAft>
                <a:spcPts val="0"/>
              </a:spcAft>
              <a:buClr>
                <a:schemeClr val="dk1"/>
              </a:buClr>
              <a:buSzPts val="1300"/>
              <a:buFont typeface="Arial"/>
              <a:buNone/>
            </a:pPr>
            <a:r>
              <a:t/>
            </a:r>
            <a:endParaRPr sz="900"/>
          </a:p>
        </p:txBody>
      </p:sp>
      <p:pic>
        <p:nvPicPr>
          <p:cNvPr descr="earPod: Eyes-free Menu Selection using touch Input and Reactive Audio Feedback" id="200" name="Google Shape;200;p30" title="earPod">
            <a:hlinkClick r:id="rId3"/>
          </p:cNvPr>
          <p:cNvPicPr preferRelativeResize="0"/>
          <p:nvPr/>
        </p:nvPicPr>
        <p:blipFill>
          <a:blip r:embed="rId4">
            <a:alphaModFix/>
          </a:blip>
          <a:stretch>
            <a:fillRect/>
          </a:stretch>
        </p:blipFill>
        <p:spPr>
          <a:xfrm>
            <a:off x="1721600" y="857250"/>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1"/>
          <p:cNvSpPr txBox="1"/>
          <p:nvPr>
            <p:ph type="title"/>
          </p:nvPr>
        </p:nvSpPr>
        <p:spPr>
          <a:xfrm>
            <a:off x="457200" y="206375"/>
            <a:ext cx="8229600" cy="593700"/>
          </a:xfrm>
          <a:prstGeom prst="rect">
            <a:avLst/>
          </a:prstGeom>
          <a:noFill/>
          <a:ln>
            <a:noFill/>
          </a:ln>
        </p:spPr>
        <p:txBody>
          <a:bodyPr anchorCtr="0" anchor="ctr" bIns="41900" lIns="83775" spcFirstLastPara="1" rIns="83775" wrap="square" tIns="41900">
            <a:noAutofit/>
          </a:bodyPr>
          <a:lstStyle/>
          <a:p>
            <a:pPr indent="0" lvl="0" marL="0" rtl="0" algn="ctr">
              <a:lnSpc>
                <a:spcPct val="100000"/>
              </a:lnSpc>
              <a:spcBef>
                <a:spcPts val="0"/>
              </a:spcBef>
              <a:spcAft>
                <a:spcPts val="0"/>
              </a:spcAft>
              <a:buClr>
                <a:schemeClr val="dk2"/>
              </a:buClr>
              <a:buSzPts val="4000"/>
              <a:buFont typeface="Gill Sans"/>
              <a:buNone/>
            </a:pPr>
            <a:r>
              <a:rPr i="0" lang="en-GB" sz="4000" u="none">
                <a:latin typeface="Gill Sans"/>
                <a:ea typeface="Gill Sans"/>
                <a:cs typeface="Gill Sans"/>
                <a:sym typeface="Gill Sans"/>
              </a:rPr>
              <a:t>Fast browsing</a:t>
            </a:r>
            <a:endParaRPr/>
          </a:p>
        </p:txBody>
      </p:sp>
      <p:pic>
        <p:nvPicPr>
          <p:cNvPr descr="audio1" id="207" name="Google Shape;207;p31"/>
          <p:cNvPicPr preferRelativeResize="0"/>
          <p:nvPr/>
        </p:nvPicPr>
        <p:blipFill rotWithShape="1">
          <a:blip r:embed="rId3">
            <a:alphaModFix/>
          </a:blip>
          <a:srcRect b="13056" l="23262" r="53543" t="2923"/>
          <a:stretch/>
        </p:blipFill>
        <p:spPr>
          <a:xfrm>
            <a:off x="1967441" y="1385093"/>
            <a:ext cx="5484281" cy="2645569"/>
          </a:xfrm>
          <a:prstGeom prst="rect">
            <a:avLst/>
          </a:prstGeom>
          <a:noFill/>
          <a:ln>
            <a:noFill/>
          </a:ln>
        </p:spPr>
      </p:pic>
      <p:sp>
        <p:nvSpPr>
          <p:cNvPr id="208" name="Google Shape;208;p31"/>
          <p:cNvSpPr txBox="1"/>
          <p:nvPr/>
        </p:nvSpPr>
        <p:spPr>
          <a:xfrm>
            <a:off x="457200" y="4683918"/>
            <a:ext cx="2133600" cy="357300"/>
          </a:xfrm>
          <a:prstGeom prst="rect">
            <a:avLst/>
          </a:prstGeom>
          <a:noFill/>
          <a:ln>
            <a:noFill/>
          </a:ln>
        </p:spPr>
        <p:txBody>
          <a:bodyPr anchorCtr="0" anchor="t" bIns="41900" lIns="83775" spcFirstLastPara="1" rIns="83775" wrap="square" tIns="41900">
            <a:noAutofit/>
          </a:bodyPr>
          <a:lstStyle/>
          <a:p>
            <a:pPr indent="0" lvl="0" marL="0" marR="0" rtl="0" algn="l">
              <a:lnSpc>
                <a:spcPct val="100000"/>
              </a:lnSpc>
              <a:spcBef>
                <a:spcPts val="0"/>
              </a:spcBef>
              <a:spcAft>
                <a:spcPts val="0"/>
              </a:spcAft>
              <a:buClr>
                <a:schemeClr val="dk1"/>
              </a:buClr>
              <a:buSzPts val="1300"/>
              <a:buFont typeface="Arial"/>
              <a:buNone/>
            </a:pPr>
            <a:r>
              <a:t/>
            </a:r>
            <a:endParaRPr sz="9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2"/>
          <p:cNvSpPr txBox="1"/>
          <p:nvPr>
            <p:ph type="title"/>
          </p:nvPr>
        </p:nvSpPr>
        <p:spPr>
          <a:xfrm>
            <a:off x="457200" y="206375"/>
            <a:ext cx="8229600" cy="593700"/>
          </a:xfrm>
          <a:prstGeom prst="rect">
            <a:avLst/>
          </a:prstGeom>
          <a:noFill/>
          <a:ln>
            <a:noFill/>
          </a:ln>
        </p:spPr>
        <p:txBody>
          <a:bodyPr anchorCtr="0" anchor="ctr" bIns="41900" lIns="83775" spcFirstLastPara="1" rIns="83775" wrap="square" tIns="41900">
            <a:noAutofit/>
          </a:bodyPr>
          <a:lstStyle/>
          <a:p>
            <a:pPr indent="0" lvl="0" marL="0" rtl="0" algn="ctr">
              <a:lnSpc>
                <a:spcPct val="100000"/>
              </a:lnSpc>
              <a:spcBef>
                <a:spcPts val="0"/>
              </a:spcBef>
              <a:spcAft>
                <a:spcPts val="0"/>
              </a:spcAft>
              <a:buClr>
                <a:schemeClr val="dk2"/>
              </a:buClr>
              <a:buSzPts val="4000"/>
              <a:buFont typeface="Gill Sans"/>
              <a:buNone/>
            </a:pPr>
            <a:r>
              <a:rPr i="0" lang="en-GB" sz="4000" u="none">
                <a:latin typeface="Gill Sans"/>
                <a:ea typeface="Gill Sans"/>
                <a:cs typeface="Gill Sans"/>
                <a:sym typeface="Gill Sans"/>
              </a:rPr>
              <a:t>Very fast browsing and cancel</a:t>
            </a:r>
            <a:endParaRPr/>
          </a:p>
        </p:txBody>
      </p:sp>
      <p:pic>
        <p:nvPicPr>
          <p:cNvPr descr="audio1" id="215" name="Google Shape;215;p32"/>
          <p:cNvPicPr preferRelativeResize="0"/>
          <p:nvPr/>
        </p:nvPicPr>
        <p:blipFill rotWithShape="1">
          <a:blip r:embed="rId3">
            <a:alphaModFix/>
          </a:blip>
          <a:srcRect b="16815" l="73234" r="0" t="2921"/>
          <a:stretch/>
        </p:blipFill>
        <p:spPr>
          <a:xfrm>
            <a:off x="1402291" y="1275556"/>
            <a:ext cx="6265333" cy="2501106"/>
          </a:xfrm>
          <a:prstGeom prst="rect">
            <a:avLst/>
          </a:prstGeom>
          <a:noFill/>
          <a:ln>
            <a:noFill/>
          </a:ln>
        </p:spPr>
      </p:pic>
      <p:sp>
        <p:nvSpPr>
          <p:cNvPr id="216" name="Google Shape;216;p32"/>
          <p:cNvSpPr txBox="1"/>
          <p:nvPr/>
        </p:nvSpPr>
        <p:spPr>
          <a:xfrm>
            <a:off x="457200" y="4683918"/>
            <a:ext cx="2133600" cy="357300"/>
          </a:xfrm>
          <a:prstGeom prst="rect">
            <a:avLst/>
          </a:prstGeom>
          <a:noFill/>
          <a:ln>
            <a:noFill/>
          </a:ln>
        </p:spPr>
        <p:txBody>
          <a:bodyPr anchorCtr="0" anchor="t" bIns="41900" lIns="83775" spcFirstLastPara="1" rIns="83775" wrap="square" tIns="41900">
            <a:noAutofit/>
          </a:bodyPr>
          <a:lstStyle/>
          <a:p>
            <a:pPr indent="0" lvl="0" marL="0" marR="0" rtl="0" algn="l">
              <a:lnSpc>
                <a:spcPct val="100000"/>
              </a:lnSpc>
              <a:spcBef>
                <a:spcPts val="0"/>
              </a:spcBef>
              <a:spcAft>
                <a:spcPts val="0"/>
              </a:spcAft>
              <a:buClr>
                <a:schemeClr val="dk1"/>
              </a:buClr>
              <a:buSzPts val="1300"/>
              <a:buFont typeface="Arial"/>
              <a:buNone/>
            </a:pPr>
            <a:r>
              <a:t/>
            </a:r>
            <a:endParaRPr sz="9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3"/>
          <p:cNvSpPr txBox="1"/>
          <p:nvPr>
            <p:ph type="title"/>
          </p:nvPr>
        </p:nvSpPr>
        <p:spPr>
          <a:xfrm>
            <a:off x="457200" y="206375"/>
            <a:ext cx="8229600" cy="593700"/>
          </a:xfrm>
          <a:prstGeom prst="rect">
            <a:avLst/>
          </a:prstGeom>
          <a:noFill/>
          <a:ln>
            <a:noFill/>
          </a:ln>
        </p:spPr>
        <p:txBody>
          <a:bodyPr anchorCtr="0" anchor="ctr" bIns="41900" lIns="83775" spcFirstLastPara="1" rIns="83775" wrap="square" tIns="41900">
            <a:noAutofit/>
          </a:bodyPr>
          <a:lstStyle/>
          <a:p>
            <a:pPr indent="0" lvl="0" marL="0" rtl="0" algn="ctr">
              <a:lnSpc>
                <a:spcPct val="100000"/>
              </a:lnSpc>
              <a:spcBef>
                <a:spcPts val="0"/>
              </a:spcBef>
              <a:spcAft>
                <a:spcPts val="0"/>
              </a:spcAft>
              <a:buClr>
                <a:schemeClr val="dk2"/>
              </a:buClr>
              <a:buSzPts val="4000"/>
              <a:buFont typeface="Gill Sans"/>
              <a:buNone/>
            </a:pPr>
            <a:r>
              <a:rPr i="0" lang="en-GB" sz="4000" u="none">
                <a:latin typeface="Gill Sans"/>
                <a:ea typeface="Gill Sans"/>
                <a:cs typeface="Gill Sans"/>
                <a:sym typeface="Gill Sans"/>
              </a:rPr>
              <a:t>Expert use</a:t>
            </a:r>
            <a:endParaRPr/>
          </a:p>
        </p:txBody>
      </p:sp>
      <p:pic>
        <p:nvPicPr>
          <p:cNvPr descr="audio1" id="223" name="Google Shape;223;p33"/>
          <p:cNvPicPr preferRelativeResize="0"/>
          <p:nvPr/>
        </p:nvPicPr>
        <p:blipFill rotWithShape="1">
          <a:blip r:embed="rId3">
            <a:alphaModFix/>
          </a:blip>
          <a:srcRect b="11697" l="-520" r="76744" t="2920"/>
          <a:stretch/>
        </p:blipFill>
        <p:spPr>
          <a:xfrm>
            <a:off x="1608667" y="1330325"/>
            <a:ext cx="5484281" cy="2622550"/>
          </a:xfrm>
          <a:prstGeom prst="rect">
            <a:avLst/>
          </a:prstGeom>
          <a:noFill/>
          <a:ln>
            <a:noFill/>
          </a:ln>
        </p:spPr>
      </p:pic>
      <p:sp>
        <p:nvSpPr>
          <p:cNvPr id="224" name="Google Shape;224;p33"/>
          <p:cNvSpPr txBox="1"/>
          <p:nvPr/>
        </p:nvSpPr>
        <p:spPr>
          <a:xfrm>
            <a:off x="457200" y="4683918"/>
            <a:ext cx="2133600" cy="357300"/>
          </a:xfrm>
          <a:prstGeom prst="rect">
            <a:avLst/>
          </a:prstGeom>
          <a:noFill/>
          <a:ln>
            <a:noFill/>
          </a:ln>
        </p:spPr>
        <p:txBody>
          <a:bodyPr anchorCtr="0" anchor="t" bIns="41900" lIns="83775" spcFirstLastPara="1" rIns="83775" wrap="square" tIns="41900">
            <a:noAutofit/>
          </a:bodyPr>
          <a:lstStyle/>
          <a:p>
            <a:pPr indent="0" lvl="0" marL="0" marR="0" rtl="0" algn="l">
              <a:lnSpc>
                <a:spcPct val="100000"/>
              </a:lnSpc>
              <a:spcBef>
                <a:spcPts val="0"/>
              </a:spcBef>
              <a:spcAft>
                <a:spcPts val="0"/>
              </a:spcAft>
              <a:buClr>
                <a:schemeClr val="dk1"/>
              </a:buClr>
              <a:buSzPts val="1300"/>
              <a:buFont typeface="Arial"/>
              <a:buNone/>
            </a:pPr>
            <a:r>
              <a:t/>
            </a:r>
            <a:endParaRPr sz="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Gill Sans"/>
                <a:ea typeface="Gill Sans"/>
                <a:cs typeface="Gill Sans"/>
                <a:sym typeface="Gill Sans"/>
              </a:rPr>
              <a:t>Pepsi vs Coke</a:t>
            </a:r>
            <a:endParaRPr>
              <a:latin typeface="Gill Sans"/>
              <a:ea typeface="Gill Sans"/>
              <a:cs typeface="Gill Sans"/>
              <a:sym typeface="Gill Sans"/>
            </a:endParaRPr>
          </a:p>
        </p:txBody>
      </p:sp>
      <p:sp>
        <p:nvSpPr>
          <p:cNvPr id="74" name="Google Shape;74;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marR="0" rtl="0" algn="l">
              <a:lnSpc>
                <a:spcPct val="115000"/>
              </a:lnSpc>
              <a:spcBef>
                <a:spcPts val="0"/>
              </a:spcBef>
              <a:spcAft>
                <a:spcPts val="1200"/>
              </a:spcAft>
              <a:buNone/>
            </a:pPr>
            <a:r>
              <a:t/>
            </a:r>
            <a:endParaRPr sz="1600">
              <a:solidFill>
                <a:schemeClr val="dk1"/>
              </a:solidFill>
            </a:endParaRPr>
          </a:p>
        </p:txBody>
      </p:sp>
      <p:pic>
        <p:nvPicPr>
          <p:cNvPr descr="http://10steps.sg/wp-content/uploads/article52/coke-vs-pepsi1.jpg" id="75" name="Google Shape;75;p16"/>
          <p:cNvPicPr preferRelativeResize="0"/>
          <p:nvPr/>
        </p:nvPicPr>
        <p:blipFill rotWithShape="1">
          <a:blip r:embed="rId3">
            <a:alphaModFix/>
          </a:blip>
          <a:srcRect b="0" l="0" r="0" t="0"/>
          <a:stretch/>
        </p:blipFill>
        <p:spPr>
          <a:xfrm>
            <a:off x="2319125" y="1118275"/>
            <a:ext cx="4646400" cy="3484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Gill Sans"/>
                <a:ea typeface="Gill Sans"/>
                <a:cs typeface="Gill Sans"/>
                <a:sym typeface="Gill Sans"/>
              </a:rPr>
              <a:t>The five step approach to Experiment Design</a:t>
            </a:r>
            <a:endParaRPr>
              <a:latin typeface="Gill Sans"/>
              <a:ea typeface="Gill Sans"/>
              <a:cs typeface="Gill Sans"/>
              <a:sym typeface="Gill Sans"/>
            </a:endParaRPr>
          </a:p>
        </p:txBody>
      </p:sp>
      <p:sp>
        <p:nvSpPr>
          <p:cNvPr id="230" name="Google Shape;230;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FF0000"/>
              </a:buClr>
              <a:buSzPts val="1800"/>
              <a:buFont typeface="Gill Sans"/>
              <a:buAutoNum type="arabicPeriod"/>
            </a:pPr>
            <a:r>
              <a:rPr lang="en-GB">
                <a:solidFill>
                  <a:srgbClr val="FF0000"/>
                </a:solidFill>
                <a:latin typeface="Gill Sans"/>
                <a:ea typeface="Gill Sans"/>
                <a:cs typeface="Gill Sans"/>
                <a:sym typeface="Gill Sans"/>
              </a:rPr>
              <a:t>Define the Research Question.</a:t>
            </a:r>
            <a:endParaRPr>
              <a:solidFill>
                <a:srgbClr val="FF0000"/>
              </a:solidFill>
              <a:latin typeface="Gill Sans"/>
              <a:ea typeface="Gill Sans"/>
              <a:cs typeface="Gill Sans"/>
              <a:sym typeface="Gill Sans"/>
            </a:endParaRPr>
          </a:p>
          <a:p>
            <a:pPr indent="-342900" lvl="0" marL="457200" rtl="0" algn="l">
              <a:spcBef>
                <a:spcPts val="0"/>
              </a:spcBef>
              <a:spcAft>
                <a:spcPts val="0"/>
              </a:spcAft>
              <a:buSzPts val="1800"/>
              <a:buFont typeface="Gill Sans"/>
              <a:buAutoNum type="arabicPeriod"/>
            </a:pPr>
            <a:r>
              <a:rPr lang="en-GB">
                <a:latin typeface="Gill Sans"/>
                <a:ea typeface="Gill Sans"/>
                <a:cs typeface="Gill Sans"/>
                <a:sym typeface="Gill Sans"/>
              </a:rPr>
              <a:t>Determine the variables.</a:t>
            </a:r>
            <a:endParaRPr>
              <a:latin typeface="Gill Sans"/>
              <a:ea typeface="Gill Sans"/>
              <a:cs typeface="Gill Sans"/>
              <a:sym typeface="Gill Sans"/>
            </a:endParaRPr>
          </a:p>
          <a:p>
            <a:pPr indent="-342900" lvl="0" marL="457200" rtl="0" algn="l">
              <a:spcBef>
                <a:spcPts val="0"/>
              </a:spcBef>
              <a:spcAft>
                <a:spcPts val="0"/>
              </a:spcAft>
              <a:buSzPts val="1800"/>
              <a:buFont typeface="Gill Sans"/>
              <a:buAutoNum type="arabicPeriod"/>
            </a:pPr>
            <a:r>
              <a:rPr lang="en-GB">
                <a:latin typeface="Gill Sans"/>
                <a:ea typeface="Gill Sans"/>
                <a:cs typeface="Gill Sans"/>
                <a:sym typeface="Gill Sans"/>
              </a:rPr>
              <a:t>Arrange Conditionals.</a:t>
            </a:r>
            <a:endParaRPr>
              <a:latin typeface="Gill Sans"/>
              <a:ea typeface="Gill Sans"/>
              <a:cs typeface="Gill Sans"/>
              <a:sym typeface="Gill Sans"/>
            </a:endParaRPr>
          </a:p>
          <a:p>
            <a:pPr indent="-342900" lvl="0" marL="457200" rtl="0" algn="l">
              <a:spcBef>
                <a:spcPts val="0"/>
              </a:spcBef>
              <a:spcAft>
                <a:spcPts val="0"/>
              </a:spcAft>
              <a:buSzPts val="1800"/>
              <a:buFont typeface="Gill Sans"/>
              <a:buAutoNum type="arabicPeriod"/>
            </a:pPr>
            <a:r>
              <a:rPr lang="en-GB">
                <a:latin typeface="Gill Sans"/>
                <a:ea typeface="Gill Sans"/>
                <a:cs typeface="Gill Sans"/>
                <a:sym typeface="Gill Sans"/>
              </a:rPr>
              <a:t>Decide blocks and trials.</a:t>
            </a:r>
            <a:endParaRPr>
              <a:latin typeface="Gill Sans"/>
              <a:ea typeface="Gill Sans"/>
              <a:cs typeface="Gill Sans"/>
              <a:sym typeface="Gill Sans"/>
            </a:endParaRPr>
          </a:p>
          <a:p>
            <a:pPr indent="-342900" lvl="0" marL="457200" rtl="0" algn="l">
              <a:spcBef>
                <a:spcPts val="0"/>
              </a:spcBef>
              <a:spcAft>
                <a:spcPts val="0"/>
              </a:spcAft>
              <a:buSzPts val="1800"/>
              <a:buFont typeface="Gill Sans"/>
              <a:buAutoNum type="arabicPeriod"/>
            </a:pPr>
            <a:r>
              <a:rPr lang="en-GB">
                <a:latin typeface="Gill Sans"/>
                <a:ea typeface="Gill Sans"/>
                <a:cs typeface="Gill Sans"/>
                <a:sym typeface="Gill Sans"/>
              </a:rPr>
              <a:t>Set instructions and procedures.</a:t>
            </a:r>
            <a:endParaRPr>
              <a:latin typeface="Gill Sans"/>
              <a:ea typeface="Gill Sans"/>
              <a:cs typeface="Gill Sans"/>
              <a:sym typeface="Gill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Gill Sans"/>
                <a:ea typeface="Gill Sans"/>
                <a:cs typeface="Gill Sans"/>
                <a:sym typeface="Gill Sans"/>
              </a:rPr>
              <a:t>Define the Research Question </a:t>
            </a:r>
            <a:endParaRPr>
              <a:latin typeface="Gill Sans"/>
              <a:ea typeface="Gill Sans"/>
              <a:cs typeface="Gill Sans"/>
              <a:sym typeface="Gill Sans"/>
            </a:endParaRPr>
          </a:p>
        </p:txBody>
      </p:sp>
      <p:sp>
        <p:nvSpPr>
          <p:cNvPr id="236" name="Google Shape;236;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Gill Sans"/>
              <a:buAutoNum type="arabicPeriod"/>
            </a:pPr>
            <a:r>
              <a:rPr lang="en-GB">
                <a:latin typeface="Gill Sans"/>
                <a:ea typeface="Gill Sans"/>
                <a:cs typeface="Gill Sans"/>
                <a:sym typeface="Gill Sans"/>
              </a:rPr>
              <a:t>Start with a general question</a:t>
            </a:r>
            <a:endParaRPr>
              <a:latin typeface="Gill Sans"/>
              <a:ea typeface="Gill Sans"/>
              <a:cs typeface="Gill Sans"/>
              <a:sym typeface="Gill Sans"/>
            </a:endParaRPr>
          </a:p>
          <a:p>
            <a:pPr indent="-342900" lvl="0" marL="457200" rtl="0" algn="l">
              <a:spcBef>
                <a:spcPts val="0"/>
              </a:spcBef>
              <a:spcAft>
                <a:spcPts val="0"/>
              </a:spcAft>
              <a:buSzPts val="1800"/>
              <a:buFont typeface="Gill Sans"/>
              <a:buAutoNum type="arabicPeriod"/>
            </a:pPr>
            <a:r>
              <a:rPr lang="en-GB">
                <a:latin typeface="Gill Sans"/>
                <a:ea typeface="Gill Sans"/>
                <a:cs typeface="Gill Sans"/>
                <a:sym typeface="Gill Sans"/>
              </a:rPr>
              <a:t>Define target population</a:t>
            </a:r>
            <a:endParaRPr>
              <a:latin typeface="Gill Sans"/>
              <a:ea typeface="Gill Sans"/>
              <a:cs typeface="Gill Sans"/>
              <a:sym typeface="Gill Sans"/>
            </a:endParaRPr>
          </a:p>
          <a:p>
            <a:pPr indent="-342900" lvl="0" marL="457200" rtl="0" algn="l">
              <a:spcBef>
                <a:spcPts val="0"/>
              </a:spcBef>
              <a:spcAft>
                <a:spcPts val="0"/>
              </a:spcAft>
              <a:buSzPts val="1800"/>
              <a:buFont typeface="Gill Sans"/>
              <a:buAutoNum type="arabicPeriod"/>
            </a:pPr>
            <a:r>
              <a:rPr lang="en-GB">
                <a:latin typeface="Gill Sans"/>
                <a:ea typeface="Gill Sans"/>
                <a:cs typeface="Gill Sans"/>
                <a:sym typeface="Gill Sans"/>
              </a:rPr>
              <a:t>Define task(s)</a:t>
            </a:r>
            <a:endParaRPr>
              <a:latin typeface="Gill Sans"/>
              <a:ea typeface="Gill Sans"/>
              <a:cs typeface="Gill Sans"/>
              <a:sym typeface="Gill Sans"/>
            </a:endParaRPr>
          </a:p>
          <a:p>
            <a:pPr indent="-342900" lvl="0" marL="457200" rtl="0" algn="l">
              <a:spcBef>
                <a:spcPts val="0"/>
              </a:spcBef>
              <a:spcAft>
                <a:spcPts val="0"/>
              </a:spcAft>
              <a:buSzPts val="1800"/>
              <a:buFont typeface="Gill Sans"/>
              <a:buAutoNum type="arabicPeriod"/>
            </a:pPr>
            <a:r>
              <a:rPr lang="en-GB">
                <a:latin typeface="Gill Sans"/>
                <a:ea typeface="Gill Sans"/>
                <a:cs typeface="Gill Sans"/>
                <a:sym typeface="Gill Sans"/>
              </a:rPr>
              <a:t>Define measure(s)</a:t>
            </a:r>
            <a:endParaRPr>
              <a:latin typeface="Gill Sans"/>
              <a:ea typeface="Gill Sans"/>
              <a:cs typeface="Gill Sans"/>
              <a:sym typeface="Gill Sans"/>
            </a:endParaRPr>
          </a:p>
          <a:p>
            <a:pPr indent="-342900" lvl="0" marL="457200" rtl="0" algn="l">
              <a:spcBef>
                <a:spcPts val="0"/>
              </a:spcBef>
              <a:spcAft>
                <a:spcPts val="0"/>
              </a:spcAft>
              <a:buSzPts val="1800"/>
              <a:buFont typeface="Gill Sans"/>
              <a:buAutoNum type="arabicPeriod"/>
            </a:pPr>
            <a:r>
              <a:rPr lang="en-GB">
                <a:latin typeface="Gill Sans"/>
                <a:ea typeface="Gill Sans"/>
                <a:cs typeface="Gill Sans"/>
                <a:sym typeface="Gill Sans"/>
              </a:rPr>
              <a:t>Define other factor(s)</a:t>
            </a:r>
            <a:endParaRPr>
              <a:latin typeface="Gill Sans"/>
              <a:ea typeface="Gill Sans"/>
              <a:cs typeface="Gill Sans"/>
              <a:sym typeface="Gill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Start with General Question</a:t>
            </a:r>
            <a:endParaRPr/>
          </a:p>
        </p:txBody>
      </p:sp>
      <p:sp>
        <p:nvSpPr>
          <p:cNvPr id="242" name="Google Shape;242;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GB"/>
              <a:t>General Question:</a:t>
            </a:r>
            <a:r>
              <a:rPr lang="en-GB"/>
              <a:t> How does Earpod compare with ipod’s menu in terms of performance?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Define the Target Population</a:t>
            </a:r>
            <a:endParaRPr/>
          </a:p>
        </p:txBody>
      </p:sp>
      <p:sp>
        <p:nvSpPr>
          <p:cNvPr id="248" name="Google Shape;248;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GB"/>
              <a:t>General Question:</a:t>
            </a:r>
            <a:r>
              <a:rPr lang="en-GB"/>
              <a:t> How does Earpod compare with ipod’s menu in terms of performance?</a:t>
            </a:r>
            <a:endParaRPr/>
          </a:p>
          <a:p>
            <a:pPr indent="-342900" lvl="0" marL="457200" rtl="0" algn="l">
              <a:spcBef>
                <a:spcPts val="0"/>
              </a:spcBef>
              <a:spcAft>
                <a:spcPts val="0"/>
              </a:spcAft>
              <a:buSzPts val="1800"/>
              <a:buChar char="●"/>
            </a:pPr>
            <a:r>
              <a:rPr b="1" lang="en-GB"/>
              <a:t>Target Population: </a:t>
            </a:r>
            <a:r>
              <a:rPr lang="en-GB"/>
              <a:t>Who</a:t>
            </a:r>
            <a:r>
              <a:rPr lang="en-GB"/>
              <a:t> do we design the earpod for? Young people.</a:t>
            </a:r>
            <a:endParaRPr/>
          </a:p>
          <a:p>
            <a:pPr indent="0" lvl="0" marL="0" rtl="0" algn="l">
              <a:spcBef>
                <a:spcPts val="1200"/>
              </a:spcBef>
              <a:spcAft>
                <a:spcPts val="12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Define Task(s)</a:t>
            </a:r>
            <a:endParaRPr/>
          </a:p>
        </p:txBody>
      </p:sp>
      <p:sp>
        <p:nvSpPr>
          <p:cNvPr id="254" name="Google Shape;254;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GB"/>
              <a:t>General Question:</a:t>
            </a:r>
            <a:r>
              <a:rPr lang="en-GB"/>
              <a:t> How does Earpod compare with ipod’s menu in terms of performance?</a:t>
            </a:r>
            <a:endParaRPr/>
          </a:p>
          <a:p>
            <a:pPr indent="-342900" lvl="0" marL="457200" rtl="0" algn="l">
              <a:spcBef>
                <a:spcPts val="0"/>
              </a:spcBef>
              <a:spcAft>
                <a:spcPts val="0"/>
              </a:spcAft>
              <a:buSzPts val="1800"/>
              <a:buChar char="●"/>
            </a:pPr>
            <a:r>
              <a:rPr b="1" lang="en-GB"/>
              <a:t>Tasks: </a:t>
            </a:r>
            <a:r>
              <a:rPr lang="en-GB"/>
              <a:t>Menu selection</a:t>
            </a:r>
            <a:br>
              <a:rPr lang="en-GB"/>
            </a:br>
            <a:r>
              <a:rPr lang="en-GB"/>
              <a:t>However, the task of menu selection has a lot of possibilities: single short menu, </a:t>
            </a:r>
            <a:r>
              <a:rPr lang="en-GB"/>
              <a:t>single long menu, hierarchical menus.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55" name="Google Shape;255;p38"/>
          <p:cNvPicPr preferRelativeResize="0"/>
          <p:nvPr/>
        </p:nvPicPr>
        <p:blipFill rotWithShape="1">
          <a:blip r:embed="rId3">
            <a:alphaModFix/>
          </a:blip>
          <a:srcRect b="0" l="0" r="0" t="0"/>
          <a:stretch/>
        </p:blipFill>
        <p:spPr>
          <a:xfrm>
            <a:off x="2184525" y="2889400"/>
            <a:ext cx="717450" cy="2094175"/>
          </a:xfrm>
          <a:prstGeom prst="rect">
            <a:avLst/>
          </a:prstGeom>
          <a:noFill/>
          <a:ln>
            <a:noFill/>
          </a:ln>
        </p:spPr>
      </p:pic>
      <p:pic>
        <p:nvPicPr>
          <p:cNvPr id="256" name="Google Shape;256;p38"/>
          <p:cNvPicPr preferRelativeResize="0"/>
          <p:nvPr/>
        </p:nvPicPr>
        <p:blipFill rotWithShape="1">
          <a:blip r:embed="rId4">
            <a:alphaModFix/>
          </a:blip>
          <a:srcRect b="0" l="0" r="0" t="0"/>
          <a:stretch/>
        </p:blipFill>
        <p:spPr>
          <a:xfrm>
            <a:off x="3307750" y="2889400"/>
            <a:ext cx="3756975" cy="2166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Define Task(s)</a:t>
            </a:r>
            <a:endParaRPr/>
          </a:p>
        </p:txBody>
      </p:sp>
      <p:sp>
        <p:nvSpPr>
          <p:cNvPr id="262" name="Google Shape;262;p39"/>
          <p:cNvSpPr txBox="1"/>
          <p:nvPr>
            <p:ph idx="1" type="body"/>
          </p:nvPr>
        </p:nvSpPr>
        <p:spPr>
          <a:xfrm>
            <a:off x="311700" y="1152475"/>
            <a:ext cx="8520600" cy="35655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0" lvl="0" marL="0" rtl="0" algn="l">
              <a:spcBef>
                <a:spcPts val="1200"/>
              </a:spcBef>
              <a:spcAft>
                <a:spcPts val="0"/>
              </a:spcAft>
              <a:buNone/>
            </a:pPr>
            <a:r>
              <a:rPr b="1" lang="en-GB"/>
              <a:t>Key insight:</a:t>
            </a:r>
            <a:r>
              <a:rPr lang="en-GB"/>
              <a:t> the experimental design needs to decide what subset of task is appropriate to test.</a:t>
            </a:r>
            <a:endParaRPr/>
          </a:p>
          <a:p>
            <a:pPr indent="0" lvl="0" marL="0" rtl="0" algn="l">
              <a:spcBef>
                <a:spcPts val="1200"/>
              </a:spcBef>
              <a:spcAft>
                <a:spcPts val="0"/>
              </a:spcAft>
              <a:buNone/>
            </a:pPr>
            <a:r>
              <a:rPr b="1" lang="en-GB"/>
              <a:t>Question:</a:t>
            </a:r>
            <a:r>
              <a:rPr lang="en-GB"/>
              <a:t> How do you choose the subset? What type of menus should we do our tasks on?</a:t>
            </a:r>
            <a:endParaRPr/>
          </a:p>
          <a:p>
            <a:pPr indent="0" lvl="0" marL="0" rtl="0" algn="ctr">
              <a:lnSpc>
                <a:spcPct val="100000"/>
              </a:lnSpc>
              <a:spcBef>
                <a:spcPts val="1200"/>
              </a:spcBef>
              <a:spcAft>
                <a:spcPts val="0"/>
              </a:spcAft>
              <a:buClr>
                <a:schemeClr val="dk1"/>
              </a:buClr>
              <a:buSzPct val="52380"/>
              <a:buFont typeface="Arial"/>
              <a:buNone/>
            </a:pPr>
            <a:r>
              <a:rPr lang="en-GB" sz="2100" u="sng">
                <a:solidFill>
                  <a:schemeClr val="hlink"/>
                </a:solidFill>
                <a:highlight>
                  <a:schemeClr val="lt1"/>
                </a:highlight>
                <a:latin typeface="Verdana"/>
                <a:ea typeface="Verdana"/>
                <a:cs typeface="Verdana"/>
                <a:sym typeface="Verdana"/>
                <a:hlinkClick r:id="rId3"/>
              </a:rPr>
              <a:t>Pollev.com/szhao168</a:t>
            </a:r>
            <a:endParaRPr sz="2100">
              <a:highlight>
                <a:schemeClr val="lt1"/>
              </a:highlight>
              <a:latin typeface="Verdana"/>
              <a:ea typeface="Verdana"/>
              <a:cs typeface="Verdana"/>
              <a:sym typeface="Verdana"/>
            </a:endParaRPr>
          </a:p>
          <a:p>
            <a:pPr indent="0" lvl="0" marL="0" rtl="0" algn="ctr">
              <a:lnSpc>
                <a:spcPct val="100000"/>
              </a:lnSpc>
              <a:spcBef>
                <a:spcPts val="0"/>
              </a:spcBef>
              <a:spcAft>
                <a:spcPts val="0"/>
              </a:spcAft>
              <a:buClr>
                <a:schemeClr val="dk1"/>
              </a:buClr>
              <a:buSzPct val="52380"/>
              <a:buFont typeface="Arial"/>
              <a:buNone/>
            </a:pPr>
            <a:r>
              <a:rPr lang="en-GB" sz="2100">
                <a:highlight>
                  <a:schemeClr val="lt1"/>
                </a:highlight>
                <a:latin typeface="Verdana"/>
                <a:ea typeface="Verdana"/>
                <a:cs typeface="Verdana"/>
                <a:sym typeface="Verdana"/>
              </a:rPr>
              <a:t>Q5</a:t>
            </a:r>
            <a:endParaRPr sz="2100">
              <a:highlight>
                <a:schemeClr val="lt1"/>
              </a:highlight>
              <a:latin typeface="Verdana"/>
              <a:ea typeface="Verdana"/>
              <a:cs typeface="Verdana"/>
              <a:sym typeface="Verdana"/>
            </a:endParaRPr>
          </a:p>
        </p:txBody>
      </p:sp>
      <p:pic>
        <p:nvPicPr>
          <p:cNvPr id="263" name="Google Shape;263;p39"/>
          <p:cNvPicPr preferRelativeResize="0"/>
          <p:nvPr/>
        </p:nvPicPr>
        <p:blipFill rotWithShape="1">
          <a:blip r:embed="rId4">
            <a:alphaModFix/>
          </a:blip>
          <a:srcRect b="0" l="0" r="0" t="0"/>
          <a:stretch/>
        </p:blipFill>
        <p:spPr>
          <a:xfrm>
            <a:off x="1824825" y="1093925"/>
            <a:ext cx="717450" cy="2094175"/>
          </a:xfrm>
          <a:prstGeom prst="rect">
            <a:avLst/>
          </a:prstGeom>
          <a:noFill/>
          <a:ln>
            <a:noFill/>
          </a:ln>
        </p:spPr>
      </p:pic>
      <p:pic>
        <p:nvPicPr>
          <p:cNvPr id="264" name="Google Shape;264;p39"/>
          <p:cNvPicPr preferRelativeResize="0"/>
          <p:nvPr/>
        </p:nvPicPr>
        <p:blipFill rotWithShape="1">
          <a:blip r:embed="rId5">
            <a:alphaModFix/>
          </a:blip>
          <a:srcRect b="0" l="0" r="0" t="0"/>
          <a:stretch/>
        </p:blipFill>
        <p:spPr>
          <a:xfrm>
            <a:off x="3581400" y="1057688"/>
            <a:ext cx="3756975" cy="2166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Define Measures</a:t>
            </a:r>
            <a:endParaRPr/>
          </a:p>
        </p:txBody>
      </p:sp>
      <p:sp>
        <p:nvSpPr>
          <p:cNvPr id="270" name="Google Shape;270;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b="1" lang="en-GB"/>
              <a:t>General Question:</a:t>
            </a:r>
            <a:r>
              <a:rPr lang="en-GB"/>
              <a:t> How does Earpod compare with ipod’s menu in terms of performance?</a:t>
            </a:r>
            <a:endParaRPr/>
          </a:p>
          <a:p>
            <a:pPr indent="-342900" lvl="0" marL="457200" rtl="0" algn="l">
              <a:spcBef>
                <a:spcPts val="0"/>
              </a:spcBef>
              <a:spcAft>
                <a:spcPts val="0"/>
              </a:spcAft>
              <a:buSzPts val="1800"/>
              <a:buChar char="●"/>
            </a:pPr>
            <a:r>
              <a:rPr b="1" lang="en-GB"/>
              <a:t>Measures: </a:t>
            </a:r>
            <a:r>
              <a:rPr lang="en-GB"/>
              <a:t>Performance</a:t>
            </a:r>
            <a:endParaRPr/>
          </a:p>
          <a:p>
            <a:pPr indent="0" lvl="0" marL="457200" rtl="0" algn="l">
              <a:spcBef>
                <a:spcPts val="1200"/>
              </a:spcBef>
              <a:spcAft>
                <a:spcPts val="0"/>
              </a:spcAft>
              <a:buNone/>
            </a:pPr>
            <a:r>
              <a:rPr lang="en-GB"/>
              <a:t>In HCI three main measures are used to quantify performance</a:t>
            </a:r>
            <a:endParaRPr/>
          </a:p>
          <a:p>
            <a:pPr indent="-342900" lvl="0" marL="914400" rtl="0" algn="l">
              <a:spcBef>
                <a:spcPts val="1200"/>
              </a:spcBef>
              <a:spcAft>
                <a:spcPts val="0"/>
              </a:spcAft>
              <a:buSzPts val="1800"/>
              <a:buAutoNum type="arabicPeriod"/>
            </a:pPr>
            <a:r>
              <a:rPr lang="en-GB"/>
              <a:t>Speed </a:t>
            </a:r>
            <a:endParaRPr/>
          </a:p>
          <a:p>
            <a:pPr indent="-342900" lvl="0" marL="914400" rtl="0" algn="l">
              <a:spcBef>
                <a:spcPts val="0"/>
              </a:spcBef>
              <a:spcAft>
                <a:spcPts val="0"/>
              </a:spcAft>
              <a:buSzPts val="1800"/>
              <a:buAutoNum type="arabicPeriod"/>
            </a:pPr>
            <a:r>
              <a:rPr lang="en-GB"/>
              <a:t>Accuracy</a:t>
            </a:r>
            <a:endParaRPr/>
          </a:p>
          <a:p>
            <a:pPr indent="-342900" lvl="0" marL="914400" rtl="0" algn="l">
              <a:spcBef>
                <a:spcPts val="0"/>
              </a:spcBef>
              <a:spcAft>
                <a:spcPts val="0"/>
              </a:spcAft>
              <a:buSzPts val="1800"/>
              <a:buAutoNum type="arabicPeriod"/>
            </a:pPr>
            <a:r>
              <a:rPr lang="en-GB"/>
              <a:t>Learnability</a:t>
            </a:r>
            <a:endParaRPr/>
          </a:p>
          <a:p>
            <a:pPr indent="0" lvl="0" marL="457200" rtl="0" algn="l">
              <a:spcBef>
                <a:spcPts val="1200"/>
              </a:spcBef>
              <a:spcAft>
                <a:spcPts val="0"/>
              </a:spcAft>
              <a:buNone/>
            </a:pPr>
            <a:r>
              <a:rPr b="1" lang="en-GB"/>
              <a:t>Key insight:</a:t>
            </a:r>
            <a:r>
              <a:rPr lang="en-GB"/>
              <a:t> Need to define testable measures.</a:t>
            </a:r>
            <a:endParaRPr/>
          </a:p>
          <a:p>
            <a:pPr indent="0" lvl="0" marL="0" rtl="0" algn="l">
              <a:spcBef>
                <a:spcPts val="1200"/>
              </a:spcBef>
              <a:spcAft>
                <a:spcPts val="12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Define other factors</a:t>
            </a:r>
            <a:endParaRPr/>
          </a:p>
        </p:txBody>
      </p:sp>
      <p:sp>
        <p:nvSpPr>
          <p:cNvPr id="276" name="Google Shape;276;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b="1" lang="en-GB"/>
              <a:t>General Question:</a:t>
            </a:r>
            <a:r>
              <a:rPr lang="en-GB"/>
              <a:t> How does Earpod compare with ipod’s menu in terms of performance?</a:t>
            </a:r>
            <a:endParaRPr/>
          </a:p>
          <a:p>
            <a:pPr indent="0" lvl="0" marL="457200" rtl="0" algn="l">
              <a:spcBef>
                <a:spcPts val="1200"/>
              </a:spcBef>
              <a:spcAft>
                <a:spcPts val="0"/>
              </a:spcAft>
              <a:buNone/>
            </a:pPr>
            <a:r>
              <a:t/>
            </a:r>
            <a:endParaRPr/>
          </a:p>
          <a:p>
            <a:pPr indent="-342900" lvl="0" marL="457200" rtl="0" algn="l">
              <a:lnSpc>
                <a:spcPct val="60000"/>
              </a:lnSpc>
              <a:spcBef>
                <a:spcPts val="1200"/>
              </a:spcBef>
              <a:spcAft>
                <a:spcPts val="0"/>
              </a:spcAft>
              <a:buSzPts val="1800"/>
              <a:buFont typeface="Gill Sans"/>
              <a:buChar char="●"/>
            </a:pPr>
            <a:r>
              <a:rPr b="1" lang="en-GB"/>
              <a:t>Other Factors:</a:t>
            </a:r>
            <a:r>
              <a:rPr lang="en-GB"/>
              <a:t> Other than the different type of tasks, what other factors can influence the measures? </a:t>
            </a:r>
            <a:endParaRPr/>
          </a:p>
          <a:p>
            <a:pPr indent="0" lvl="0" marL="457200" rtl="0" algn="l">
              <a:lnSpc>
                <a:spcPct val="60000"/>
              </a:lnSpc>
              <a:spcBef>
                <a:spcPts val="720"/>
              </a:spcBef>
              <a:spcAft>
                <a:spcPts val="0"/>
              </a:spcAft>
              <a:buNone/>
            </a:pPr>
            <a:r>
              <a:t/>
            </a:r>
            <a:endParaRPr/>
          </a:p>
          <a:p>
            <a:pPr indent="-342900" lvl="0" marL="457200" rtl="0" algn="l">
              <a:spcBef>
                <a:spcPts val="0"/>
              </a:spcBef>
              <a:spcAft>
                <a:spcPts val="0"/>
              </a:spcAft>
              <a:buSzPts val="1800"/>
              <a:buChar char="●"/>
            </a:pPr>
            <a:r>
              <a:rPr lang="en-GB"/>
              <a:t>Again, the number of factors can be unlimited:</a:t>
            </a:r>
            <a:endParaRPr/>
          </a:p>
          <a:p>
            <a:pPr indent="-317500" lvl="1" marL="914400" rtl="0" algn="l">
              <a:spcBef>
                <a:spcPts val="0"/>
              </a:spcBef>
              <a:spcAft>
                <a:spcPts val="0"/>
              </a:spcAft>
              <a:buSzPts val="1400"/>
              <a:buChar char="○"/>
            </a:pPr>
            <a:r>
              <a:rPr lang="en-GB"/>
              <a:t>Scenario of use</a:t>
            </a:r>
            <a:endParaRPr/>
          </a:p>
          <a:p>
            <a:pPr indent="-317500" lvl="1" marL="914400" rtl="0" algn="l">
              <a:spcBef>
                <a:spcPts val="0"/>
              </a:spcBef>
              <a:spcAft>
                <a:spcPts val="0"/>
              </a:spcAft>
              <a:buSzPts val="1400"/>
              <a:buChar char="○"/>
            </a:pPr>
            <a:r>
              <a:rPr lang="en-GB"/>
              <a:t>Input Device</a:t>
            </a:r>
            <a:endParaRPr/>
          </a:p>
          <a:p>
            <a:pPr indent="-317500" lvl="1" marL="914400" rtl="0" algn="l">
              <a:spcBef>
                <a:spcPts val="0"/>
              </a:spcBef>
              <a:spcAft>
                <a:spcPts val="0"/>
              </a:spcAft>
              <a:buSzPts val="1400"/>
              <a:buChar char="○"/>
            </a:pPr>
            <a:r>
              <a:rPr lang="en-GB"/>
              <a:t>Background of the user</a:t>
            </a:r>
            <a:endParaRPr/>
          </a:p>
          <a:p>
            <a:pPr indent="0" lvl="0" marL="0" rtl="0" algn="l">
              <a:spcBef>
                <a:spcPts val="1200"/>
              </a:spcBef>
              <a:spcAft>
                <a:spcPts val="12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Earpod vs iPod</a:t>
            </a:r>
            <a:endParaRPr/>
          </a:p>
        </p:txBody>
      </p:sp>
      <p:sp>
        <p:nvSpPr>
          <p:cNvPr id="282" name="Google Shape;282;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GB"/>
              <a:t>General Question:</a:t>
            </a:r>
            <a:r>
              <a:rPr lang="en-GB"/>
              <a:t> How does Earpod compare with ipod’s menu in terms of performance?</a:t>
            </a:r>
            <a:endParaRPr/>
          </a:p>
          <a:p>
            <a:pPr indent="-342900" lvl="0" marL="457200" rtl="0" algn="l">
              <a:spcBef>
                <a:spcPts val="0"/>
              </a:spcBef>
              <a:spcAft>
                <a:spcPts val="0"/>
              </a:spcAft>
              <a:buSzPts val="1800"/>
              <a:buChar char="●"/>
            </a:pPr>
            <a:r>
              <a:rPr b="1" lang="en-GB"/>
              <a:t>Target Population: </a:t>
            </a:r>
            <a:r>
              <a:rPr lang="en-GB"/>
              <a:t>Who</a:t>
            </a:r>
            <a:r>
              <a:rPr lang="en-GB"/>
              <a:t> do we design the earpod for? Young people.</a:t>
            </a:r>
            <a:endParaRPr/>
          </a:p>
          <a:p>
            <a:pPr indent="-342900" lvl="0" marL="457200" rtl="0" algn="l">
              <a:spcBef>
                <a:spcPts val="0"/>
              </a:spcBef>
              <a:spcAft>
                <a:spcPts val="0"/>
              </a:spcAft>
              <a:buSzPts val="1800"/>
              <a:buChar char="●"/>
            </a:pPr>
            <a:r>
              <a:rPr b="1" lang="en-GB"/>
              <a:t>Task(s):</a:t>
            </a:r>
            <a:r>
              <a:rPr lang="en-GB"/>
              <a:t> Menu selection for three types of breadth(4,8,12) and two types of depth(1,2).</a:t>
            </a:r>
            <a:endParaRPr/>
          </a:p>
          <a:p>
            <a:pPr indent="-342900" lvl="0" marL="457200" rtl="0" algn="l">
              <a:spcBef>
                <a:spcPts val="0"/>
              </a:spcBef>
              <a:spcAft>
                <a:spcPts val="0"/>
              </a:spcAft>
              <a:buSzPts val="1800"/>
              <a:buChar char="●"/>
            </a:pPr>
            <a:r>
              <a:rPr b="1" lang="en-GB"/>
              <a:t>Measures:</a:t>
            </a:r>
            <a:r>
              <a:rPr lang="en-GB"/>
              <a:t> Speed, accuracy and learning.</a:t>
            </a:r>
            <a:endParaRPr/>
          </a:p>
          <a:p>
            <a:pPr indent="-342900" lvl="0" marL="457200" rtl="0" algn="l">
              <a:spcBef>
                <a:spcPts val="0"/>
              </a:spcBef>
              <a:spcAft>
                <a:spcPts val="0"/>
              </a:spcAft>
              <a:buSzPts val="1800"/>
              <a:buChar char="●"/>
            </a:pPr>
            <a:r>
              <a:rPr b="1" lang="en-GB"/>
              <a:t>Other factors:</a:t>
            </a:r>
            <a:r>
              <a:rPr lang="en-GB"/>
              <a:t> Single task vs multitasking etc.</a:t>
            </a:r>
            <a:endParaRPr/>
          </a:p>
          <a:p>
            <a:pPr indent="0" lvl="0" marL="0" rtl="0" algn="l">
              <a:spcBef>
                <a:spcPts val="1200"/>
              </a:spcBef>
              <a:spcAft>
                <a:spcPts val="1200"/>
              </a:spcAft>
              <a:buNone/>
            </a:pPr>
            <a:r>
              <a:t/>
            </a:r>
            <a:endParaRPr/>
          </a:p>
        </p:txBody>
      </p:sp>
      <p:pic>
        <p:nvPicPr>
          <p:cNvPr descr="http://www.technologyreview.com/files/10918/earpod_x220.jpg" id="283" name="Google Shape;283;p42"/>
          <p:cNvPicPr preferRelativeResize="0"/>
          <p:nvPr/>
        </p:nvPicPr>
        <p:blipFill rotWithShape="1">
          <a:blip r:embed="rId3">
            <a:alphaModFix/>
          </a:blip>
          <a:srcRect b="0" l="0" r="0" t="0"/>
          <a:stretch/>
        </p:blipFill>
        <p:spPr>
          <a:xfrm>
            <a:off x="7529275" y="2571750"/>
            <a:ext cx="1125825" cy="25177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Example 2 : Wearable interactive rings</a:t>
            </a:r>
            <a:endParaRPr/>
          </a:p>
        </p:txBody>
      </p:sp>
      <p:sp>
        <p:nvSpPr>
          <p:cNvPr id="289" name="Google Shape;289;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Wearable interactive rings brings new opportunities for notification design.</a:t>
            </a:r>
            <a:endParaRPr/>
          </a:p>
          <a:p>
            <a:pPr indent="-342900" lvl="0" marL="457200" rtl="0" algn="l">
              <a:spcBef>
                <a:spcPts val="0"/>
              </a:spcBef>
              <a:spcAft>
                <a:spcPts val="0"/>
              </a:spcAft>
              <a:buSzPts val="1800"/>
              <a:buChar char="●"/>
            </a:pPr>
            <a:r>
              <a:rPr lang="en-GB"/>
              <a:t>There are five types of ring that offer notification.</a:t>
            </a:r>
            <a:endParaRPr/>
          </a:p>
          <a:p>
            <a:pPr indent="-342900" lvl="0" marL="457200" rtl="0" algn="l">
              <a:spcBef>
                <a:spcPts val="0"/>
              </a:spcBef>
              <a:spcAft>
                <a:spcPts val="0"/>
              </a:spcAft>
              <a:buSzPts val="1800"/>
              <a:buChar char="●"/>
            </a:pPr>
            <a:r>
              <a:rPr lang="en-GB"/>
              <a:t>Four provide with instant feedback (light, sound ,vibration and poke) one provide a thermal channel with gradually increasing temperature.</a:t>
            </a:r>
            <a:endParaRPr/>
          </a:p>
        </p:txBody>
      </p:sp>
      <p:pic>
        <p:nvPicPr>
          <p:cNvPr id="290" name="Google Shape;290;p43"/>
          <p:cNvPicPr preferRelativeResize="0"/>
          <p:nvPr/>
        </p:nvPicPr>
        <p:blipFill>
          <a:blip r:embed="rId3">
            <a:alphaModFix/>
          </a:blip>
          <a:stretch>
            <a:fillRect/>
          </a:stretch>
        </p:blipFill>
        <p:spPr>
          <a:xfrm>
            <a:off x="1395875" y="2641500"/>
            <a:ext cx="5591449" cy="1992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Gill Sans"/>
                <a:ea typeface="Gill Sans"/>
                <a:cs typeface="Gill Sans"/>
                <a:sym typeface="Gill Sans"/>
              </a:rPr>
              <a:t>Pepsi vs Coke</a:t>
            </a:r>
            <a:endParaRPr>
              <a:latin typeface="Gill Sans"/>
              <a:ea typeface="Gill Sans"/>
              <a:cs typeface="Gill Sans"/>
              <a:sym typeface="Gill Sans"/>
            </a:endParaRPr>
          </a:p>
        </p:txBody>
      </p:sp>
      <p:sp>
        <p:nvSpPr>
          <p:cNvPr id="81" name="Google Shape;81;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80000"/>
              </a:lnSpc>
              <a:spcBef>
                <a:spcPts val="720"/>
              </a:spcBef>
              <a:spcAft>
                <a:spcPts val="0"/>
              </a:spcAft>
              <a:buClr>
                <a:schemeClr val="dk1"/>
              </a:buClr>
              <a:buSzPts val="1800"/>
              <a:buFont typeface="Gill Sans"/>
              <a:buChar char="●"/>
            </a:pPr>
            <a:r>
              <a:rPr lang="en-GB">
                <a:solidFill>
                  <a:schemeClr val="dk1"/>
                </a:solidFill>
                <a:latin typeface="Gill Sans"/>
                <a:ea typeface="Gill Sans"/>
                <a:cs typeface="Gill Sans"/>
                <a:sym typeface="Gill Sans"/>
              </a:rPr>
              <a:t>Pepsi r</a:t>
            </a:r>
            <a:r>
              <a:rPr lang="en-GB">
                <a:solidFill>
                  <a:schemeClr val="dk1"/>
                </a:solidFill>
              </a:rPr>
              <a:t>an</a:t>
            </a:r>
            <a:r>
              <a:rPr lang="en-GB">
                <a:solidFill>
                  <a:schemeClr val="dk1"/>
                </a:solidFill>
                <a:latin typeface="Gill Sans"/>
                <a:ea typeface="Gill Sans"/>
                <a:cs typeface="Gill Sans"/>
                <a:sym typeface="Gill Sans"/>
              </a:rPr>
              <a:t> a taste test to see if people like the taste of Pepsi better than the taste of Coke.</a:t>
            </a:r>
            <a:endParaRPr>
              <a:solidFill>
                <a:schemeClr val="dk1"/>
              </a:solidFill>
              <a:latin typeface="Gill Sans"/>
              <a:ea typeface="Gill Sans"/>
              <a:cs typeface="Gill Sans"/>
              <a:sym typeface="Gill Sans"/>
            </a:endParaRPr>
          </a:p>
          <a:p>
            <a:pPr indent="-342900" lvl="0" marL="457200" rtl="0" algn="l">
              <a:lnSpc>
                <a:spcPct val="80000"/>
              </a:lnSpc>
              <a:spcBef>
                <a:spcPts val="720"/>
              </a:spcBef>
              <a:spcAft>
                <a:spcPts val="0"/>
              </a:spcAft>
              <a:buClr>
                <a:schemeClr val="dk1"/>
              </a:buClr>
              <a:buSzPts val="1800"/>
              <a:buFont typeface="Gill Sans"/>
              <a:buChar char="●"/>
            </a:pPr>
            <a:r>
              <a:rPr lang="en-GB">
                <a:solidFill>
                  <a:schemeClr val="dk1"/>
                </a:solidFill>
                <a:latin typeface="Gill Sans"/>
                <a:ea typeface="Gill Sans"/>
                <a:cs typeface="Gill Sans"/>
                <a:sym typeface="Gill Sans"/>
              </a:rPr>
              <a:t>They randomly selected 100 participants for the test.</a:t>
            </a:r>
            <a:endParaRPr>
              <a:solidFill>
                <a:schemeClr val="dk1"/>
              </a:solidFill>
              <a:latin typeface="Gill Sans"/>
              <a:ea typeface="Gill Sans"/>
              <a:cs typeface="Gill Sans"/>
              <a:sym typeface="Gill Sans"/>
            </a:endParaRPr>
          </a:p>
          <a:p>
            <a:pPr indent="-342900" lvl="0" marL="457200" rtl="0" algn="l">
              <a:lnSpc>
                <a:spcPct val="80000"/>
              </a:lnSpc>
              <a:spcBef>
                <a:spcPts val="720"/>
              </a:spcBef>
              <a:spcAft>
                <a:spcPts val="0"/>
              </a:spcAft>
              <a:buClr>
                <a:schemeClr val="dk1"/>
              </a:buClr>
              <a:buSzPts val="1800"/>
              <a:buFont typeface="Gill Sans"/>
              <a:buChar char="●"/>
            </a:pPr>
            <a:r>
              <a:rPr lang="en-GB">
                <a:solidFill>
                  <a:schemeClr val="dk1"/>
                </a:solidFill>
                <a:latin typeface="Gill Sans"/>
                <a:ea typeface="Gill Sans"/>
                <a:cs typeface="Gill Sans"/>
                <a:sym typeface="Gill Sans"/>
              </a:rPr>
              <a:t>Participants s</a:t>
            </a:r>
            <a:r>
              <a:rPr lang="en-GB">
                <a:solidFill>
                  <a:schemeClr val="dk1"/>
                </a:solidFill>
              </a:rPr>
              <a:t>a</a:t>
            </a:r>
            <a:r>
              <a:rPr lang="en-GB">
                <a:solidFill>
                  <a:schemeClr val="dk1"/>
                </a:solidFill>
                <a:latin typeface="Gill Sans"/>
                <a:ea typeface="Gill Sans"/>
                <a:cs typeface="Gill Sans"/>
                <a:sym typeface="Gill Sans"/>
              </a:rPr>
              <a:t>t at a table, with two cups in front of them, one with Pepsi labeled ‘M’, and one with Coke labeled ‘Q’. Half the participants first tr</a:t>
            </a:r>
            <a:r>
              <a:rPr lang="en-GB">
                <a:solidFill>
                  <a:schemeClr val="dk1"/>
                </a:solidFill>
              </a:rPr>
              <a:t>ied</a:t>
            </a:r>
            <a:r>
              <a:rPr lang="en-GB">
                <a:solidFill>
                  <a:schemeClr val="dk1"/>
                </a:solidFill>
                <a:latin typeface="Gill Sans"/>
                <a:ea typeface="Gill Sans"/>
                <a:cs typeface="Gill Sans"/>
                <a:sym typeface="Gill Sans"/>
              </a:rPr>
              <a:t> the ‘M’ cup and then the ‘Q’ cup, and the other half of the participants t</a:t>
            </a:r>
            <a:r>
              <a:rPr lang="en-GB">
                <a:solidFill>
                  <a:schemeClr val="dk1"/>
                </a:solidFill>
              </a:rPr>
              <a:t>as</a:t>
            </a:r>
            <a:r>
              <a:rPr lang="en-GB">
                <a:solidFill>
                  <a:schemeClr val="dk1"/>
                </a:solidFill>
                <a:latin typeface="Gill Sans"/>
                <a:ea typeface="Gill Sans"/>
                <a:cs typeface="Gill Sans"/>
                <a:sym typeface="Gill Sans"/>
              </a:rPr>
              <a:t>ted the drinks in opposite orders.</a:t>
            </a:r>
            <a:endParaRPr>
              <a:solidFill>
                <a:schemeClr val="dk1"/>
              </a:solidFill>
              <a:latin typeface="Gill Sans"/>
              <a:ea typeface="Gill Sans"/>
              <a:cs typeface="Gill Sans"/>
              <a:sym typeface="Gill Sans"/>
            </a:endParaRPr>
          </a:p>
          <a:p>
            <a:pPr indent="-342900" lvl="0" marL="457200" rtl="0" algn="l">
              <a:lnSpc>
                <a:spcPct val="80000"/>
              </a:lnSpc>
              <a:spcBef>
                <a:spcPts val="720"/>
              </a:spcBef>
              <a:spcAft>
                <a:spcPts val="0"/>
              </a:spcAft>
              <a:buClr>
                <a:schemeClr val="dk1"/>
              </a:buClr>
              <a:buSzPts val="1800"/>
              <a:buFont typeface="Gill Sans"/>
              <a:buChar char="●"/>
            </a:pPr>
            <a:r>
              <a:rPr lang="en-GB">
                <a:solidFill>
                  <a:schemeClr val="dk1"/>
                </a:solidFill>
                <a:latin typeface="Gill Sans"/>
                <a:ea typeface="Gill Sans"/>
                <a:cs typeface="Gill Sans"/>
                <a:sym typeface="Gill Sans"/>
              </a:rPr>
              <a:t>Participants </a:t>
            </a:r>
            <a:r>
              <a:rPr lang="en-GB">
                <a:solidFill>
                  <a:schemeClr val="dk1"/>
                </a:solidFill>
              </a:rPr>
              <a:t>were</a:t>
            </a:r>
            <a:r>
              <a:rPr lang="en-GB">
                <a:solidFill>
                  <a:schemeClr val="dk1"/>
                </a:solidFill>
                <a:latin typeface="Gill Sans"/>
                <a:ea typeface="Gill Sans"/>
                <a:cs typeface="Gill Sans"/>
                <a:sym typeface="Gill Sans"/>
              </a:rPr>
              <a:t> then asked which cup had the drink that they preferred.</a:t>
            </a:r>
            <a:endParaRPr>
              <a:solidFill>
                <a:schemeClr val="dk1"/>
              </a:solidFill>
              <a:latin typeface="Gill Sans"/>
              <a:ea typeface="Gill Sans"/>
              <a:cs typeface="Gill Sans"/>
              <a:sym typeface="Gill Sans"/>
            </a:endParaRPr>
          </a:p>
          <a:p>
            <a:pPr indent="-342900" lvl="0" marL="457200" rtl="0" algn="l">
              <a:lnSpc>
                <a:spcPct val="80000"/>
              </a:lnSpc>
              <a:spcBef>
                <a:spcPts val="720"/>
              </a:spcBef>
              <a:spcAft>
                <a:spcPts val="0"/>
              </a:spcAft>
              <a:buClr>
                <a:schemeClr val="dk1"/>
              </a:buClr>
              <a:buSzPts val="1800"/>
              <a:buFont typeface="Gill Sans"/>
              <a:buChar char="●"/>
            </a:pPr>
            <a:r>
              <a:rPr lang="en-GB">
                <a:solidFill>
                  <a:schemeClr val="dk1"/>
                </a:solidFill>
                <a:latin typeface="Gill Sans"/>
                <a:ea typeface="Gill Sans"/>
                <a:cs typeface="Gill Sans"/>
                <a:sym typeface="Gill Sans"/>
              </a:rPr>
              <a:t>65% of the participants indicated they liked the cup that had Pepsi better.</a:t>
            </a:r>
            <a:endParaRPr>
              <a:solidFill>
                <a:schemeClr val="dk1"/>
              </a:solidFill>
              <a:latin typeface="Gill Sans"/>
              <a:ea typeface="Gill Sans"/>
              <a:cs typeface="Gill Sans"/>
              <a:sym typeface="Gill Sans"/>
            </a:endParaRPr>
          </a:p>
          <a:p>
            <a:pPr indent="-342900" lvl="0" marL="457200" rtl="0" algn="l">
              <a:lnSpc>
                <a:spcPct val="80000"/>
              </a:lnSpc>
              <a:spcBef>
                <a:spcPts val="720"/>
              </a:spcBef>
              <a:spcAft>
                <a:spcPts val="0"/>
              </a:spcAft>
              <a:buClr>
                <a:schemeClr val="dk1"/>
              </a:buClr>
              <a:buSzPts val="1800"/>
              <a:buFont typeface="Gill Sans"/>
              <a:buChar char="●"/>
            </a:pPr>
            <a:r>
              <a:rPr lang="en-GB">
                <a:solidFill>
                  <a:schemeClr val="dk1"/>
                </a:solidFill>
                <a:latin typeface="Gill Sans"/>
                <a:ea typeface="Gill Sans"/>
                <a:cs typeface="Gill Sans"/>
                <a:sym typeface="Gill Sans"/>
              </a:rPr>
              <a:t>The researchers conclude that people like the taste of Pepsi better.</a:t>
            </a:r>
            <a:endParaRPr>
              <a:solidFill>
                <a:schemeClr val="dk1"/>
              </a:solidFill>
              <a:latin typeface="Gill Sans"/>
              <a:ea typeface="Gill Sans"/>
              <a:cs typeface="Gill Sans"/>
              <a:sym typeface="Gill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Example 2: </a:t>
            </a:r>
            <a:r>
              <a:rPr lang="en-GB"/>
              <a:t>Wearable interactive rings</a:t>
            </a:r>
            <a:endParaRPr/>
          </a:p>
          <a:p>
            <a:pPr indent="0" lvl="0" marL="0" rtl="0" algn="l">
              <a:spcBef>
                <a:spcPts val="0"/>
              </a:spcBef>
              <a:spcAft>
                <a:spcPts val="0"/>
              </a:spcAft>
              <a:buNone/>
            </a:pPr>
            <a:r>
              <a:t/>
            </a:r>
            <a:endParaRPr sz="2750">
              <a:solidFill>
                <a:srgbClr val="030303"/>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
        <p:nvSpPr>
          <p:cNvPr id="296" name="Google Shape;296;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GB"/>
              <a:t>General Question:</a:t>
            </a:r>
            <a:r>
              <a:rPr lang="en-GB"/>
              <a:t> Which ring is more effective at delivering timely notification.</a:t>
            </a:r>
            <a:endParaRPr/>
          </a:p>
          <a:p>
            <a:pPr indent="0" lvl="0" marL="457200" rtl="0" algn="l">
              <a:spcBef>
                <a:spcPts val="1200"/>
              </a:spcBef>
              <a:spcAft>
                <a:spcPts val="12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Example 2: </a:t>
            </a:r>
            <a:r>
              <a:rPr lang="en-GB"/>
              <a:t>Wearable interactive rings</a:t>
            </a:r>
            <a:endParaRPr/>
          </a:p>
          <a:p>
            <a:pPr indent="0" lvl="0" marL="0" rtl="0" algn="l">
              <a:spcBef>
                <a:spcPts val="0"/>
              </a:spcBef>
              <a:spcAft>
                <a:spcPts val="0"/>
              </a:spcAft>
              <a:buNone/>
            </a:pPr>
            <a:r>
              <a:t/>
            </a:r>
            <a:endParaRPr sz="2750">
              <a:solidFill>
                <a:srgbClr val="030303"/>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
        <p:nvSpPr>
          <p:cNvPr id="302" name="Google Shape;302;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GB"/>
              <a:t>General Question:</a:t>
            </a:r>
            <a:r>
              <a:rPr lang="en-GB"/>
              <a:t> Which ring is more effective at delivering timely notification.</a:t>
            </a:r>
            <a:endParaRPr/>
          </a:p>
          <a:p>
            <a:pPr indent="-342900" lvl="0" marL="457200" rtl="0" algn="l">
              <a:spcBef>
                <a:spcPts val="0"/>
              </a:spcBef>
              <a:spcAft>
                <a:spcPts val="0"/>
              </a:spcAft>
              <a:buSzPts val="1800"/>
              <a:buChar char="●"/>
            </a:pPr>
            <a:r>
              <a:rPr b="1" lang="en-GB"/>
              <a:t>Target Population:</a:t>
            </a:r>
            <a:r>
              <a:rPr lang="en-GB"/>
              <a:t> Anyone using Technology.</a:t>
            </a:r>
            <a:endParaRPr/>
          </a:p>
          <a:p>
            <a:pPr indent="0" lvl="0" marL="457200" rtl="0" algn="l">
              <a:spcBef>
                <a:spcPts val="1200"/>
              </a:spcBef>
              <a:spcAft>
                <a:spcPts val="12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Example 2: </a:t>
            </a:r>
            <a:r>
              <a:rPr lang="en-GB"/>
              <a:t>Wearable interactive rings</a:t>
            </a:r>
            <a:endParaRPr/>
          </a:p>
          <a:p>
            <a:pPr indent="0" lvl="0" marL="0" rtl="0" algn="l">
              <a:spcBef>
                <a:spcPts val="0"/>
              </a:spcBef>
              <a:spcAft>
                <a:spcPts val="0"/>
              </a:spcAft>
              <a:buNone/>
            </a:pPr>
            <a:r>
              <a:t/>
            </a:r>
            <a:endParaRPr sz="2750">
              <a:solidFill>
                <a:srgbClr val="030303"/>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
        <p:nvSpPr>
          <p:cNvPr id="308" name="Google Shape;308;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GB"/>
              <a:t>General Question:</a:t>
            </a:r>
            <a:r>
              <a:rPr lang="en-GB"/>
              <a:t> Which ring is more effective at delivering timely notification.</a:t>
            </a:r>
            <a:endParaRPr/>
          </a:p>
          <a:p>
            <a:pPr indent="-342900" lvl="0" marL="457200" rtl="0" algn="l">
              <a:spcBef>
                <a:spcPts val="0"/>
              </a:spcBef>
              <a:spcAft>
                <a:spcPts val="0"/>
              </a:spcAft>
              <a:buSzPts val="1800"/>
              <a:buChar char="●"/>
            </a:pPr>
            <a:r>
              <a:rPr b="1" lang="en-GB"/>
              <a:t>Target Population:</a:t>
            </a:r>
            <a:r>
              <a:rPr lang="en-GB"/>
              <a:t> Anyone using Technology</a:t>
            </a:r>
            <a:endParaRPr/>
          </a:p>
          <a:p>
            <a:pPr indent="-342900" lvl="0" marL="457200" rtl="0" algn="l">
              <a:spcBef>
                <a:spcPts val="0"/>
              </a:spcBef>
              <a:spcAft>
                <a:spcPts val="0"/>
              </a:spcAft>
              <a:buSzPts val="1800"/>
              <a:buChar char="●"/>
            </a:pPr>
            <a:r>
              <a:rPr b="1" lang="en-GB"/>
              <a:t>Tasks:</a:t>
            </a:r>
            <a:r>
              <a:rPr lang="en-GB"/>
              <a:t> Simple on and off notification task.</a:t>
            </a:r>
            <a:endParaRPr/>
          </a:p>
          <a:p>
            <a:pPr indent="0" lvl="0" marL="0" rtl="0" algn="l">
              <a:spcBef>
                <a:spcPts val="1200"/>
              </a:spcBef>
              <a:spcAft>
                <a:spcPts val="12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Example 2: Wearable interactive rings</a:t>
            </a:r>
            <a:endParaRPr/>
          </a:p>
          <a:p>
            <a:pPr indent="0" lvl="0" marL="0" rtl="0" algn="l">
              <a:spcBef>
                <a:spcPts val="0"/>
              </a:spcBef>
              <a:spcAft>
                <a:spcPts val="0"/>
              </a:spcAft>
              <a:buNone/>
            </a:pPr>
            <a:r>
              <a:t/>
            </a:r>
            <a:endParaRPr sz="2750">
              <a:solidFill>
                <a:srgbClr val="030303"/>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
        <p:nvSpPr>
          <p:cNvPr id="314" name="Google Shape;314;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GB"/>
              <a:t>General Question:</a:t>
            </a:r>
            <a:r>
              <a:rPr lang="en-GB"/>
              <a:t> Which ring is more effective at delivering timely notification.</a:t>
            </a:r>
            <a:endParaRPr/>
          </a:p>
          <a:p>
            <a:pPr indent="-342900" lvl="0" marL="457200" rtl="0" algn="l">
              <a:spcBef>
                <a:spcPts val="0"/>
              </a:spcBef>
              <a:spcAft>
                <a:spcPts val="0"/>
              </a:spcAft>
              <a:buSzPts val="1800"/>
              <a:buChar char="●"/>
            </a:pPr>
            <a:r>
              <a:rPr b="1" lang="en-GB"/>
              <a:t>Target Population:</a:t>
            </a:r>
            <a:r>
              <a:rPr lang="en-GB"/>
              <a:t> Anyone using Technology</a:t>
            </a:r>
            <a:endParaRPr/>
          </a:p>
          <a:p>
            <a:pPr indent="-342900" lvl="0" marL="457200" rtl="0" algn="l">
              <a:spcBef>
                <a:spcPts val="0"/>
              </a:spcBef>
              <a:spcAft>
                <a:spcPts val="0"/>
              </a:spcAft>
              <a:buSzPts val="1800"/>
              <a:buChar char="●"/>
            </a:pPr>
            <a:r>
              <a:rPr b="1" lang="en-GB"/>
              <a:t>Tasks:</a:t>
            </a:r>
            <a:r>
              <a:rPr lang="en-GB"/>
              <a:t> Simple on and off notification task.</a:t>
            </a:r>
            <a:endParaRPr/>
          </a:p>
          <a:p>
            <a:pPr indent="0" lvl="0" marL="0" rtl="0" algn="l">
              <a:spcBef>
                <a:spcPts val="1200"/>
              </a:spcBef>
              <a:spcAft>
                <a:spcPts val="1200"/>
              </a:spcAft>
              <a:buNone/>
            </a:pPr>
            <a:r>
              <a:rPr lang="en-GB"/>
              <a:t>But in this case level of activity might play an important role in receiving notifications! Maybe we can incorporate this as a part of the task.</a:t>
            </a:r>
            <a:endParaRPr/>
          </a:p>
        </p:txBody>
      </p:sp>
      <p:pic>
        <p:nvPicPr>
          <p:cNvPr id="315" name="Google Shape;315;p47"/>
          <p:cNvPicPr preferRelativeResize="0"/>
          <p:nvPr/>
        </p:nvPicPr>
        <p:blipFill rotWithShape="1">
          <a:blip r:embed="rId3">
            <a:alphaModFix/>
          </a:blip>
          <a:srcRect b="7009" l="5393" r="8176" t="6018"/>
          <a:stretch/>
        </p:blipFill>
        <p:spPr>
          <a:xfrm>
            <a:off x="2691317" y="3192669"/>
            <a:ext cx="2808287" cy="16954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Example 2: </a:t>
            </a:r>
            <a:r>
              <a:rPr lang="en-GB"/>
              <a:t>Wearable interactive rings</a:t>
            </a:r>
            <a:endParaRPr/>
          </a:p>
          <a:p>
            <a:pPr indent="0" lvl="0" marL="0" rtl="0" algn="l">
              <a:spcBef>
                <a:spcPts val="0"/>
              </a:spcBef>
              <a:spcAft>
                <a:spcPts val="0"/>
              </a:spcAft>
              <a:buNone/>
            </a:pPr>
            <a:r>
              <a:t/>
            </a:r>
            <a:endParaRPr sz="2750">
              <a:solidFill>
                <a:srgbClr val="030303"/>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
        <p:nvSpPr>
          <p:cNvPr id="321" name="Google Shape;321;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GB"/>
              <a:t>General Question:</a:t>
            </a:r>
            <a:r>
              <a:rPr lang="en-GB"/>
              <a:t> Which ring is more effective at delivering timely notification.</a:t>
            </a:r>
            <a:endParaRPr/>
          </a:p>
          <a:p>
            <a:pPr indent="-342900" lvl="0" marL="457200" rtl="0" algn="l">
              <a:spcBef>
                <a:spcPts val="0"/>
              </a:spcBef>
              <a:spcAft>
                <a:spcPts val="0"/>
              </a:spcAft>
              <a:buSzPts val="1800"/>
              <a:buChar char="●"/>
            </a:pPr>
            <a:r>
              <a:rPr b="1" lang="en-GB"/>
              <a:t>Target Population:</a:t>
            </a:r>
            <a:r>
              <a:rPr lang="en-GB"/>
              <a:t> Anyone using Technology</a:t>
            </a:r>
            <a:endParaRPr/>
          </a:p>
          <a:p>
            <a:pPr indent="-342900" lvl="0" marL="457200" rtl="0" algn="l">
              <a:spcBef>
                <a:spcPts val="0"/>
              </a:spcBef>
              <a:spcAft>
                <a:spcPts val="0"/>
              </a:spcAft>
              <a:buSzPts val="1800"/>
              <a:buChar char="●"/>
            </a:pPr>
            <a:r>
              <a:rPr b="1" lang="en-GB"/>
              <a:t>Tasks:</a:t>
            </a:r>
            <a:r>
              <a:rPr lang="en-GB"/>
              <a:t> Simple on and off notification task during five levels of physical activity(lying, sitting, standing, walking, running etc)</a:t>
            </a:r>
            <a:endParaRPr/>
          </a:p>
          <a:p>
            <a:pPr indent="0" lvl="0" marL="457200" rtl="0" algn="l">
              <a:spcBef>
                <a:spcPts val="1200"/>
              </a:spcBef>
              <a:spcAft>
                <a:spcPts val="120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9"/>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GB">
                <a:latin typeface="Gill Sans"/>
                <a:ea typeface="Gill Sans"/>
                <a:cs typeface="Gill Sans"/>
                <a:sym typeface="Gill Sans"/>
              </a:rPr>
              <a:t>What can be an appropriate measure to compare the effectiveness of rings?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a:p>
            <a:pPr indent="0" lvl="0" marL="0" rtl="0" algn="ctr">
              <a:spcBef>
                <a:spcPts val="0"/>
              </a:spcBef>
              <a:spcAft>
                <a:spcPts val="0"/>
              </a:spcAft>
              <a:buClr>
                <a:schemeClr val="dk1"/>
              </a:buClr>
              <a:buSzPct val="47368"/>
              <a:buFont typeface="Arial"/>
              <a:buNone/>
            </a:pPr>
            <a:r>
              <a:rPr lang="en-GB" sz="2322" u="sng">
                <a:solidFill>
                  <a:schemeClr val="hlink"/>
                </a:solidFill>
                <a:highlight>
                  <a:srgbClr val="FFFFFF"/>
                </a:highlight>
                <a:latin typeface="Verdana"/>
                <a:ea typeface="Verdana"/>
                <a:cs typeface="Verdana"/>
                <a:sym typeface="Verdana"/>
                <a:hlinkClick r:id="rId3"/>
              </a:rPr>
              <a:t>PollEv.com/szhao168</a:t>
            </a:r>
            <a:endParaRPr sz="2322" u="sng">
              <a:solidFill>
                <a:schemeClr val="hlink"/>
              </a:solidFill>
              <a:highlight>
                <a:srgbClr val="FFFFFF"/>
              </a:highlight>
              <a:latin typeface="Verdana"/>
              <a:ea typeface="Verdana"/>
              <a:cs typeface="Verdana"/>
              <a:sym typeface="Verdana"/>
              <a:hlinkClick r:id="rId4"/>
            </a:endParaRPr>
          </a:p>
          <a:p>
            <a:pPr indent="0" lvl="0" marL="0" rtl="0" algn="ctr">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Example 2: </a:t>
            </a:r>
            <a:r>
              <a:rPr lang="en-GB"/>
              <a:t>Wearable interactive rings</a:t>
            </a:r>
            <a:endParaRPr/>
          </a:p>
          <a:p>
            <a:pPr indent="0" lvl="0" marL="0" rtl="0" algn="l">
              <a:spcBef>
                <a:spcPts val="0"/>
              </a:spcBef>
              <a:spcAft>
                <a:spcPts val="0"/>
              </a:spcAft>
              <a:buNone/>
            </a:pPr>
            <a:r>
              <a:t/>
            </a:r>
            <a:endParaRPr sz="2750">
              <a:solidFill>
                <a:srgbClr val="030303"/>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
        <p:nvSpPr>
          <p:cNvPr id="332" name="Google Shape;332;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GB"/>
              <a:t>General Question:</a:t>
            </a:r>
            <a:r>
              <a:rPr lang="en-GB"/>
              <a:t> </a:t>
            </a:r>
            <a:r>
              <a:rPr lang="en-GB"/>
              <a:t>Which ring is more effective at delivering timely notification.</a:t>
            </a:r>
            <a:endParaRPr/>
          </a:p>
          <a:p>
            <a:pPr indent="-342900" lvl="0" marL="457200" rtl="0" algn="l">
              <a:spcBef>
                <a:spcPts val="0"/>
              </a:spcBef>
              <a:spcAft>
                <a:spcPts val="0"/>
              </a:spcAft>
              <a:buSzPts val="1800"/>
              <a:buChar char="●"/>
            </a:pPr>
            <a:r>
              <a:rPr b="1" lang="en-GB"/>
              <a:t>Target Population:</a:t>
            </a:r>
            <a:r>
              <a:rPr lang="en-GB"/>
              <a:t> Anyone using Technology</a:t>
            </a:r>
            <a:endParaRPr/>
          </a:p>
          <a:p>
            <a:pPr indent="-342900" lvl="0" marL="457200" rtl="0" algn="l">
              <a:spcBef>
                <a:spcPts val="0"/>
              </a:spcBef>
              <a:spcAft>
                <a:spcPts val="0"/>
              </a:spcAft>
              <a:buSzPts val="1800"/>
              <a:buChar char="●"/>
            </a:pPr>
            <a:r>
              <a:rPr b="1" lang="en-GB"/>
              <a:t>Tasks:</a:t>
            </a:r>
            <a:r>
              <a:rPr lang="en-GB"/>
              <a:t> Simple on and off notification task during five levels of physical activity(lying, sitting, standing, walking, running etc)</a:t>
            </a:r>
            <a:endParaRPr/>
          </a:p>
          <a:p>
            <a:pPr indent="-342900" lvl="0" marL="457200" rtl="0" algn="l">
              <a:spcBef>
                <a:spcPts val="0"/>
              </a:spcBef>
              <a:spcAft>
                <a:spcPts val="0"/>
              </a:spcAft>
              <a:buSzPts val="1800"/>
              <a:buChar char="●"/>
            </a:pPr>
            <a:r>
              <a:rPr b="1" lang="en-GB"/>
              <a:t>Measures:</a:t>
            </a:r>
            <a:r>
              <a:rPr lang="en-GB"/>
              <a:t> </a:t>
            </a:r>
            <a:endParaRPr/>
          </a:p>
          <a:p>
            <a:pPr indent="-317500" lvl="1" marL="914400" rtl="0" algn="l">
              <a:spcBef>
                <a:spcPts val="0"/>
              </a:spcBef>
              <a:spcAft>
                <a:spcPts val="0"/>
              </a:spcAft>
              <a:buSzPts val="1400"/>
              <a:buChar char="○"/>
            </a:pPr>
            <a:r>
              <a:rPr lang="en-GB"/>
              <a:t>Reaction Time (from presentation of the stimuli on the ring to the participants hitting the button),</a:t>
            </a:r>
            <a:endParaRPr/>
          </a:p>
          <a:p>
            <a:pPr indent="-317500" lvl="1" marL="914400" rtl="0" algn="l">
              <a:spcBef>
                <a:spcPts val="0"/>
              </a:spcBef>
              <a:spcAft>
                <a:spcPts val="0"/>
              </a:spcAft>
              <a:buSzPts val="1400"/>
              <a:buChar char="○"/>
            </a:pPr>
            <a:r>
              <a:rPr lang="en-GB"/>
              <a:t>Error rate </a:t>
            </a:r>
            <a:r>
              <a:rPr lang="en-GB"/>
              <a:t>(percentage of time they did not perceive notifications out of all notifications).</a:t>
            </a:r>
            <a:endParaRPr b="1"/>
          </a:p>
          <a:p>
            <a:pPr indent="-342900" lvl="0" marL="457200" rtl="0" algn="l">
              <a:spcBef>
                <a:spcPts val="0"/>
              </a:spcBef>
              <a:spcAft>
                <a:spcPts val="0"/>
              </a:spcAft>
              <a:buSzPts val="1800"/>
              <a:buChar char="●"/>
            </a:pPr>
            <a:r>
              <a:rPr b="1" lang="en-GB"/>
              <a:t>Other </a:t>
            </a:r>
            <a:r>
              <a:rPr b="1" lang="en-GB"/>
              <a:t>Factors:</a:t>
            </a:r>
            <a:r>
              <a:rPr lang="en-GB"/>
              <a:t> Hot vs Cold day etc.</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Example 2 : NotiRing</a:t>
            </a:r>
            <a:endParaRPr/>
          </a:p>
          <a:p>
            <a:pPr indent="0" lvl="0" marL="0" rtl="0" algn="l">
              <a:spcBef>
                <a:spcPts val="0"/>
              </a:spcBef>
              <a:spcAft>
                <a:spcPts val="0"/>
              </a:spcAft>
              <a:buNone/>
            </a:pPr>
            <a:r>
              <a:t/>
            </a:r>
            <a:endParaRPr/>
          </a:p>
        </p:txBody>
      </p:sp>
      <p:sp>
        <p:nvSpPr>
          <p:cNvPr id="338" name="Google Shape;338;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descr="NotiRing: A Comparative Study of Notification Channels for Wearable Interactive Rings&#10;Thijs Roumen, Simon T Perrault, Shengdong Zhao&#10;&#10;Abstract:&#10;We conducted an empirical investigation of wearable interactive rings on the noticeability of four instantaneous notification channels (light, vibration, sound, poke) and a channel with gradually increased temperature (thermal) during five levels of physical activity (laying down, sitting, standing, walking, and running). Results showed that vibration was the most reliable and fastest channel to convey notification, followed by poke and sound which shared similar noticeability. The noticeability of these three channels was not affected by the level of physical activity. The other two channels, light and thermal, were less noticeable and were affected by the level of physical activity. Our post-experimental survey indicates that while noticeability has a significant influence on user preference, each channel has its own unique advantages that make it suitable for different notification scenarios.&#10;&#10;ACM DL: http://dl.acm.org/citation.cfm?id=2702350&#10;DOI: http://dx.doi.org/10.1145/2702123.2702350" id="339" name="Google Shape;339;p51" title="NotiRing: A Comparative Study of Notification Channels for Wearable Interactive Rings">
            <a:hlinkClick r:id="rId3"/>
          </p:cNvPr>
          <p:cNvPicPr preferRelativeResize="0"/>
          <p:nvPr/>
        </p:nvPicPr>
        <p:blipFill>
          <a:blip r:embed="rId4">
            <a:alphaModFix/>
          </a:blip>
          <a:stretch>
            <a:fillRect/>
          </a:stretch>
        </p:blipFill>
        <p:spPr>
          <a:xfrm>
            <a:off x="2035375" y="1152475"/>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000"/>
                                        <p:tgtEl>
                                          <p:spTgt spid="3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Example 3: Opti vs Qwerty keyboard</a:t>
            </a:r>
            <a:endParaRPr/>
          </a:p>
        </p:txBody>
      </p:sp>
      <p:sp>
        <p:nvSpPr>
          <p:cNvPr id="345" name="Google Shape;345;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46" name="Google Shape;346;p52"/>
          <p:cNvPicPr preferRelativeResize="0"/>
          <p:nvPr/>
        </p:nvPicPr>
        <p:blipFill rotWithShape="1">
          <a:blip r:embed="rId3">
            <a:alphaModFix/>
          </a:blip>
          <a:srcRect b="0" l="0" r="0" t="0"/>
          <a:stretch/>
        </p:blipFill>
        <p:spPr>
          <a:xfrm>
            <a:off x="311700" y="1152475"/>
            <a:ext cx="3524250" cy="1543050"/>
          </a:xfrm>
          <a:prstGeom prst="rect">
            <a:avLst/>
          </a:prstGeom>
          <a:noFill/>
          <a:ln>
            <a:noFill/>
          </a:ln>
        </p:spPr>
      </p:pic>
      <p:pic>
        <p:nvPicPr>
          <p:cNvPr id="347" name="Google Shape;347;p52"/>
          <p:cNvPicPr preferRelativeResize="0"/>
          <p:nvPr/>
        </p:nvPicPr>
        <p:blipFill rotWithShape="1">
          <a:blip r:embed="rId4">
            <a:alphaModFix/>
          </a:blip>
          <a:srcRect b="0" l="0" r="0" t="0"/>
          <a:stretch/>
        </p:blipFill>
        <p:spPr>
          <a:xfrm>
            <a:off x="4991500" y="1152475"/>
            <a:ext cx="2886075" cy="18478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Example 3: Opti vs Qwerty keyboard</a:t>
            </a:r>
            <a:endParaRPr/>
          </a:p>
          <a:p>
            <a:pPr indent="0" lvl="0" marL="0" rtl="0" algn="l">
              <a:spcBef>
                <a:spcPts val="0"/>
              </a:spcBef>
              <a:spcAft>
                <a:spcPts val="0"/>
              </a:spcAft>
              <a:buNone/>
            </a:pPr>
            <a:r>
              <a:t/>
            </a:r>
            <a:endParaRPr/>
          </a:p>
        </p:txBody>
      </p:sp>
      <p:sp>
        <p:nvSpPr>
          <p:cNvPr id="353" name="Google Shape;353;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GB"/>
              <a:t>General question: </a:t>
            </a:r>
            <a:r>
              <a:rPr lang="en-GB"/>
              <a:t>How does the “opti” keyboard layout compare with the “qwerty” keyboard layout in terms of performance?</a:t>
            </a:r>
            <a:endParaRPr/>
          </a:p>
          <a:p>
            <a:pPr indent="-342900" lvl="0" marL="457200" rtl="0" algn="l">
              <a:spcBef>
                <a:spcPts val="0"/>
              </a:spcBef>
              <a:spcAft>
                <a:spcPts val="0"/>
              </a:spcAft>
              <a:buSzPts val="1800"/>
              <a:buChar char="●"/>
            </a:pPr>
            <a:r>
              <a:rPr b="1" lang="en-GB"/>
              <a:t>Target Population:</a:t>
            </a:r>
            <a:r>
              <a:rPr lang="en-GB"/>
              <a:t> Computer Users</a:t>
            </a:r>
            <a:endParaRPr/>
          </a:p>
          <a:p>
            <a:pPr indent="0" lvl="0" marL="45720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GB">
                <a:latin typeface="Gill Sans"/>
                <a:ea typeface="Gill Sans"/>
                <a:cs typeface="Gill Sans"/>
                <a:sym typeface="Gill Sans"/>
              </a:rPr>
              <a:t>Is the result of the Coke vs Pepsi experiment trustworthy? If not, why?</a:t>
            </a:r>
            <a:br>
              <a:rPr lang="en-GB">
                <a:latin typeface="Gill Sans"/>
                <a:ea typeface="Gill Sans"/>
                <a:cs typeface="Gill Sans"/>
                <a:sym typeface="Gill Sans"/>
              </a:rPr>
            </a:br>
            <a:endParaRPr>
              <a:latin typeface="Gill Sans"/>
              <a:ea typeface="Gill Sans"/>
              <a:cs typeface="Gill Sans"/>
              <a:sym typeface="Gill Sans"/>
            </a:endParaRPr>
          </a:p>
          <a:p>
            <a:pPr indent="0" lvl="0" marL="0" rtl="0" algn="ctr">
              <a:spcBef>
                <a:spcPts val="0"/>
              </a:spcBef>
              <a:spcAft>
                <a:spcPts val="0"/>
              </a:spcAft>
              <a:buClr>
                <a:schemeClr val="dk1"/>
              </a:buClr>
              <a:buSzPct val="52380"/>
              <a:buFont typeface="Arial"/>
              <a:buNone/>
            </a:pPr>
            <a:r>
              <a:rPr lang="en-GB" sz="2100" u="sng">
                <a:solidFill>
                  <a:schemeClr val="hlink"/>
                </a:solidFill>
                <a:highlight>
                  <a:srgbClr val="FFFFFF"/>
                </a:highlight>
                <a:latin typeface="Verdana"/>
                <a:ea typeface="Verdana"/>
                <a:cs typeface="Verdana"/>
                <a:sym typeface="Verdana"/>
                <a:hlinkClick r:id="rId3"/>
              </a:rPr>
              <a:t>PollEv.com/szhao168 </a:t>
            </a:r>
            <a:br>
              <a:rPr lang="en-GB" sz="2100" u="sng">
                <a:solidFill>
                  <a:schemeClr val="hlink"/>
                </a:solidFill>
                <a:highlight>
                  <a:srgbClr val="FFFFFF"/>
                </a:highlight>
                <a:latin typeface="Verdana"/>
                <a:ea typeface="Verdana"/>
                <a:cs typeface="Verdana"/>
                <a:sym typeface="Verdana"/>
                <a:hlinkClick r:id="rId4"/>
              </a:rPr>
            </a:br>
            <a:br>
              <a:rPr lang="en-GB" sz="2100" u="sng">
                <a:solidFill>
                  <a:schemeClr val="hlink"/>
                </a:solidFill>
                <a:highlight>
                  <a:srgbClr val="FFFFFF"/>
                </a:highlight>
                <a:latin typeface="Verdana"/>
                <a:ea typeface="Verdana"/>
                <a:cs typeface="Verdana"/>
                <a:sym typeface="Verdana"/>
                <a:hlinkClick r:id="rId5"/>
              </a:rPr>
            </a:br>
            <a:r>
              <a:rPr lang="en-GB" sz="2100">
                <a:highlight>
                  <a:srgbClr val="FFFFFF"/>
                </a:highlight>
                <a:uFill>
                  <a:noFill/>
                </a:uFill>
                <a:latin typeface="Verdana"/>
                <a:ea typeface="Verdana"/>
                <a:cs typeface="Verdana"/>
                <a:sym typeface="Verdana"/>
                <a:hlinkClick r:id="rId6"/>
              </a:rPr>
              <a:t>Q4</a:t>
            </a:r>
            <a:endParaRPr sz="2100">
              <a:highlight>
                <a:srgbClr val="FFFFFF"/>
              </a:highlight>
              <a:uFill>
                <a:noFill/>
              </a:uFill>
              <a:latin typeface="Verdana"/>
              <a:ea typeface="Verdana"/>
              <a:cs typeface="Verdana"/>
              <a:sym typeface="Verdana"/>
              <a:hlinkClick r:id="rId7"/>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Example 3: Opti vs Qwerty keyboard</a:t>
            </a:r>
            <a:endParaRPr/>
          </a:p>
          <a:p>
            <a:pPr indent="0" lvl="0" marL="0" rtl="0" algn="l">
              <a:spcBef>
                <a:spcPts val="0"/>
              </a:spcBef>
              <a:spcAft>
                <a:spcPts val="0"/>
              </a:spcAft>
              <a:buNone/>
            </a:pPr>
            <a:r>
              <a:t/>
            </a:r>
            <a:endParaRPr/>
          </a:p>
        </p:txBody>
      </p:sp>
      <p:sp>
        <p:nvSpPr>
          <p:cNvPr id="359" name="Google Shape;359;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GB"/>
              <a:t>General question: </a:t>
            </a:r>
            <a:r>
              <a:rPr lang="en-GB"/>
              <a:t>How does the “opti” keyboard layout compare with the “qwerty” keyboard layout in terms of performance?</a:t>
            </a:r>
            <a:endParaRPr/>
          </a:p>
          <a:p>
            <a:pPr indent="-342900" lvl="0" marL="457200" rtl="0" algn="l">
              <a:spcBef>
                <a:spcPts val="0"/>
              </a:spcBef>
              <a:spcAft>
                <a:spcPts val="0"/>
              </a:spcAft>
              <a:buSzPts val="1800"/>
              <a:buChar char="●"/>
            </a:pPr>
            <a:r>
              <a:rPr b="1" lang="en-GB"/>
              <a:t>Target Population:</a:t>
            </a:r>
            <a:r>
              <a:rPr lang="en-GB"/>
              <a:t> Computer Users</a:t>
            </a:r>
            <a:endParaRPr/>
          </a:p>
          <a:p>
            <a:pPr indent="0" lvl="0" marL="457200" rtl="0" algn="l">
              <a:spcBef>
                <a:spcPts val="1200"/>
              </a:spcBef>
              <a:spcAft>
                <a:spcPts val="0"/>
              </a:spcAft>
              <a:buNone/>
            </a:pPr>
            <a:r>
              <a:rPr b="1" lang="en-GB"/>
              <a:t>What would be an appropriate task and measure for this question?</a:t>
            </a:r>
            <a:endParaRPr b="1"/>
          </a:p>
          <a:p>
            <a:pPr indent="0" lvl="0" marL="457200" rtl="0" algn="l">
              <a:spcBef>
                <a:spcPts val="1200"/>
              </a:spcBef>
              <a:spcAft>
                <a:spcPts val="0"/>
              </a:spcAft>
              <a:buClr>
                <a:schemeClr val="dk1"/>
              </a:buClr>
              <a:buSzPts val="1100"/>
              <a:buFont typeface="Arial"/>
              <a:buNone/>
            </a:pPr>
            <a:r>
              <a:rPr lang="en-GB" u="sng">
                <a:solidFill>
                  <a:schemeClr val="hlink"/>
                </a:solidFill>
                <a:highlight>
                  <a:srgbClr val="FFFFFF"/>
                </a:highlight>
                <a:latin typeface="Verdana"/>
                <a:ea typeface="Verdana"/>
                <a:cs typeface="Verdana"/>
                <a:sym typeface="Verdana"/>
                <a:hlinkClick r:id="rId3"/>
              </a:rPr>
              <a:t>PollEv.com/szhao168</a:t>
            </a:r>
            <a:endParaRPr u="sng">
              <a:solidFill>
                <a:schemeClr val="hlink"/>
              </a:solidFill>
              <a:highlight>
                <a:srgbClr val="FFFFFF"/>
              </a:highlight>
              <a:latin typeface="Verdana"/>
              <a:ea typeface="Verdana"/>
              <a:cs typeface="Verdana"/>
              <a:sym typeface="Verdana"/>
              <a:hlinkClick r:id="rId4"/>
            </a:endParaRPr>
          </a:p>
          <a:p>
            <a:pPr indent="0" lvl="0" marL="457200" rtl="0" algn="l">
              <a:spcBef>
                <a:spcPts val="1200"/>
              </a:spcBef>
              <a:spcAft>
                <a:spcPts val="1200"/>
              </a:spcAft>
              <a:buNone/>
            </a:pPr>
            <a:r>
              <a:t/>
            </a:r>
            <a:endParaRPr b="1"/>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Example 3: Opti vs Qwerty keyboard</a:t>
            </a:r>
            <a:endParaRPr/>
          </a:p>
          <a:p>
            <a:pPr indent="0" lvl="0" marL="0" rtl="0" algn="l">
              <a:spcBef>
                <a:spcPts val="0"/>
              </a:spcBef>
              <a:spcAft>
                <a:spcPts val="0"/>
              </a:spcAft>
              <a:buNone/>
            </a:pPr>
            <a:r>
              <a:t/>
            </a:r>
            <a:endParaRPr/>
          </a:p>
        </p:txBody>
      </p:sp>
      <p:sp>
        <p:nvSpPr>
          <p:cNvPr id="365" name="Google Shape;365;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GB"/>
              <a:t>General question: </a:t>
            </a:r>
            <a:r>
              <a:rPr lang="en-GB"/>
              <a:t>How does the “opti” keyboard layout compare with the “qwerty” keyboard layout in terms of performance?</a:t>
            </a:r>
            <a:endParaRPr/>
          </a:p>
          <a:p>
            <a:pPr indent="-342900" lvl="0" marL="457200" rtl="0" algn="l">
              <a:spcBef>
                <a:spcPts val="0"/>
              </a:spcBef>
              <a:spcAft>
                <a:spcPts val="0"/>
              </a:spcAft>
              <a:buSzPts val="1800"/>
              <a:buChar char="●"/>
            </a:pPr>
            <a:r>
              <a:rPr b="1" lang="en-GB"/>
              <a:t>Target Population:</a:t>
            </a:r>
            <a:r>
              <a:rPr lang="en-GB"/>
              <a:t> Computer Users</a:t>
            </a:r>
            <a:endParaRPr/>
          </a:p>
          <a:p>
            <a:pPr indent="-342900" lvl="0" marL="457200" rtl="0" algn="l">
              <a:spcBef>
                <a:spcPts val="0"/>
              </a:spcBef>
              <a:spcAft>
                <a:spcPts val="0"/>
              </a:spcAft>
              <a:buSzPts val="1800"/>
              <a:buChar char="●"/>
            </a:pPr>
            <a:r>
              <a:rPr b="1" lang="en-GB"/>
              <a:t>Tasks: </a:t>
            </a:r>
            <a:r>
              <a:rPr lang="en-GB"/>
              <a:t>Type “quick brown fox jumps over the lazy dog”</a:t>
            </a:r>
            <a:endParaRPr/>
          </a:p>
          <a:p>
            <a:pPr indent="-342900" lvl="0" marL="457200" rtl="0" algn="l">
              <a:spcBef>
                <a:spcPts val="0"/>
              </a:spcBef>
              <a:spcAft>
                <a:spcPts val="0"/>
              </a:spcAft>
              <a:buSzPts val="1800"/>
              <a:buChar char="●"/>
            </a:pPr>
            <a:r>
              <a:rPr b="1" lang="en-GB"/>
              <a:t>Measures:</a:t>
            </a:r>
            <a:r>
              <a:rPr lang="en-GB"/>
              <a:t> Speed , accuracy</a:t>
            </a:r>
            <a:endParaRPr/>
          </a:p>
          <a:p>
            <a:pPr indent="-342900" lvl="0" marL="457200" rtl="0" algn="l">
              <a:spcBef>
                <a:spcPts val="0"/>
              </a:spcBef>
              <a:spcAft>
                <a:spcPts val="0"/>
              </a:spcAft>
              <a:buSzPts val="1800"/>
              <a:buChar char="●"/>
            </a:pPr>
            <a:r>
              <a:rPr b="1" lang="en-GB"/>
              <a:t>Other factors:</a:t>
            </a:r>
            <a:r>
              <a:rPr lang="en-GB"/>
              <a:t> Touch vs Stylus etc.</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6"/>
          <p:cNvSpPr txBox="1"/>
          <p:nvPr>
            <p:ph type="title"/>
          </p:nvPr>
        </p:nvSpPr>
        <p:spPr>
          <a:xfrm>
            <a:off x="311700" y="1966500"/>
            <a:ext cx="8520600" cy="12105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GB" sz="4000"/>
              <a:t>STEP</a:t>
            </a:r>
            <a:r>
              <a:rPr b="1" i="1" lang="en-GB" sz="4000">
                <a:solidFill>
                  <a:srgbClr val="CC4125"/>
                </a:solidFill>
              </a:rPr>
              <a:t>2</a:t>
            </a:r>
            <a:r>
              <a:rPr b="1" i="1" lang="en-GB" sz="4000"/>
              <a:t> </a:t>
            </a:r>
            <a:endParaRPr b="1" i="1" sz="4000"/>
          </a:p>
          <a:p>
            <a:pPr indent="0" lvl="0" marL="0" rtl="0" algn="ctr">
              <a:spcBef>
                <a:spcPts val="0"/>
              </a:spcBef>
              <a:spcAft>
                <a:spcPts val="0"/>
              </a:spcAft>
              <a:buNone/>
            </a:pPr>
            <a:r>
              <a:rPr b="1" i="1" lang="en-GB" sz="4000">
                <a:solidFill>
                  <a:srgbClr val="CC4125"/>
                </a:solidFill>
              </a:rPr>
              <a:t>D</a:t>
            </a:r>
            <a:r>
              <a:rPr b="1" lang="en-GB" sz="4000"/>
              <a:t>etermine</a:t>
            </a:r>
            <a:r>
              <a:rPr b="1" i="1" lang="en-GB" sz="4000"/>
              <a:t> </a:t>
            </a:r>
            <a:r>
              <a:rPr b="1" i="1" lang="en-GB" sz="4000">
                <a:solidFill>
                  <a:srgbClr val="CC4125"/>
                </a:solidFill>
              </a:rPr>
              <a:t>V</a:t>
            </a:r>
            <a:r>
              <a:rPr b="1" lang="en-GB" sz="4000"/>
              <a:t>ariables</a:t>
            </a:r>
            <a:endParaRPr b="1" i="1" sz="4000">
              <a:solidFill>
                <a:srgbClr val="CC4125"/>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4" name="Shape 374"/>
        <p:cNvGrpSpPr/>
        <p:nvPr/>
      </p:nvGrpSpPr>
      <p:grpSpPr>
        <a:xfrm>
          <a:off x="0" y="0"/>
          <a:ext cx="0" cy="0"/>
          <a:chOff x="0" y="0"/>
          <a:chExt cx="0" cy="0"/>
        </a:xfrm>
      </p:grpSpPr>
      <p:sp>
        <p:nvSpPr>
          <p:cNvPr id="375" name="Google Shape;375;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Types of Variables</a:t>
            </a:r>
            <a:endParaRPr/>
          </a:p>
        </p:txBody>
      </p:sp>
      <p:sp>
        <p:nvSpPr>
          <p:cNvPr id="376" name="Google Shape;376;p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lnSpc>
                <a:spcPct val="115000"/>
              </a:lnSpc>
              <a:spcBef>
                <a:spcPts val="840"/>
              </a:spcBef>
              <a:spcAft>
                <a:spcPts val="0"/>
              </a:spcAft>
              <a:buClr>
                <a:schemeClr val="dk1"/>
              </a:buClr>
              <a:buSzPts val="1800"/>
              <a:buChar char="●"/>
            </a:pPr>
            <a:r>
              <a:rPr b="1" lang="en-GB">
                <a:solidFill>
                  <a:schemeClr val="dk1"/>
                </a:solidFill>
              </a:rPr>
              <a:t>Independent variable (IV)</a:t>
            </a:r>
            <a:endParaRPr b="1">
              <a:solidFill>
                <a:schemeClr val="dk1"/>
              </a:solidFill>
            </a:endParaRPr>
          </a:p>
          <a:p>
            <a:pPr indent="-342900" lvl="1" marL="914400" rtl="0" algn="l">
              <a:lnSpc>
                <a:spcPct val="115000"/>
              </a:lnSpc>
              <a:spcBef>
                <a:spcPts val="0"/>
              </a:spcBef>
              <a:spcAft>
                <a:spcPts val="0"/>
              </a:spcAft>
              <a:buSzPts val="1800"/>
              <a:buChar char="○"/>
            </a:pPr>
            <a:r>
              <a:rPr lang="en-GB" sz="1800"/>
              <a:t>Factors that are manipulated in the experiment</a:t>
            </a:r>
            <a:endParaRPr sz="1800"/>
          </a:p>
          <a:p>
            <a:pPr indent="-342900" lvl="1" marL="914400" rtl="0" algn="l">
              <a:lnSpc>
                <a:spcPct val="115000"/>
              </a:lnSpc>
              <a:spcBef>
                <a:spcPts val="0"/>
              </a:spcBef>
              <a:spcAft>
                <a:spcPts val="0"/>
              </a:spcAft>
              <a:buSzPts val="1800"/>
              <a:buChar char="○"/>
            </a:pPr>
            <a:r>
              <a:rPr lang="en-GB" sz="1800"/>
              <a:t>Have multiple levels </a:t>
            </a:r>
            <a:endParaRPr sz="1800"/>
          </a:p>
          <a:p>
            <a:pPr indent="-342900" lvl="0" marL="457200" rtl="0" algn="l">
              <a:lnSpc>
                <a:spcPct val="115000"/>
              </a:lnSpc>
              <a:spcBef>
                <a:spcPts val="0"/>
              </a:spcBef>
              <a:spcAft>
                <a:spcPts val="0"/>
              </a:spcAft>
              <a:buSzPts val="1800"/>
              <a:buChar char="●"/>
            </a:pPr>
            <a:r>
              <a:rPr b="1" lang="en-GB">
                <a:solidFill>
                  <a:schemeClr val="dk1"/>
                </a:solidFill>
              </a:rPr>
              <a:t>Dependent variable (DV)</a:t>
            </a:r>
            <a:endParaRPr/>
          </a:p>
          <a:p>
            <a:pPr indent="-342900" lvl="1" marL="914400" rtl="0" algn="l">
              <a:lnSpc>
                <a:spcPct val="115000"/>
              </a:lnSpc>
              <a:spcBef>
                <a:spcPts val="0"/>
              </a:spcBef>
              <a:spcAft>
                <a:spcPts val="0"/>
              </a:spcAft>
              <a:buSzPts val="1800"/>
              <a:buChar char="○"/>
            </a:pPr>
            <a:r>
              <a:rPr lang="en-GB" sz="1800"/>
              <a:t> Factors which are measured</a:t>
            </a:r>
            <a:endParaRPr sz="1800"/>
          </a:p>
          <a:p>
            <a:pPr indent="-342900" lvl="0" marL="457200" rtl="0" algn="l">
              <a:lnSpc>
                <a:spcPct val="115000"/>
              </a:lnSpc>
              <a:spcBef>
                <a:spcPts val="0"/>
              </a:spcBef>
              <a:spcAft>
                <a:spcPts val="0"/>
              </a:spcAft>
              <a:buSzPts val="1800"/>
              <a:buChar char="●"/>
            </a:pPr>
            <a:r>
              <a:rPr b="1" lang="en-GB">
                <a:solidFill>
                  <a:schemeClr val="dk1"/>
                </a:solidFill>
              </a:rPr>
              <a:t>Control variable </a:t>
            </a:r>
            <a:endParaRPr/>
          </a:p>
          <a:p>
            <a:pPr indent="-342900" lvl="1" marL="914400" rtl="0" algn="l">
              <a:lnSpc>
                <a:spcPct val="115000"/>
              </a:lnSpc>
              <a:spcBef>
                <a:spcPts val="0"/>
              </a:spcBef>
              <a:spcAft>
                <a:spcPts val="0"/>
              </a:spcAft>
              <a:buSzPts val="1800"/>
              <a:buChar char="○"/>
            </a:pPr>
            <a:r>
              <a:rPr lang="en-GB" sz="1800"/>
              <a:t>Attributes that will be fixed throughout experiment</a:t>
            </a:r>
            <a:endParaRPr sz="1800"/>
          </a:p>
          <a:p>
            <a:pPr indent="-342900" lvl="1" marL="914400" rtl="0" algn="l">
              <a:lnSpc>
                <a:spcPct val="115000"/>
              </a:lnSpc>
              <a:spcBef>
                <a:spcPts val="0"/>
              </a:spcBef>
              <a:spcAft>
                <a:spcPts val="0"/>
              </a:spcAft>
              <a:buSzPts val="1800"/>
              <a:buChar char="○"/>
            </a:pPr>
            <a:r>
              <a:rPr lang="en-GB" sz="1800"/>
              <a:t>Confound – attribute that varied and was not accounted for</a:t>
            </a:r>
            <a:endParaRPr sz="1800"/>
          </a:p>
          <a:p>
            <a:pPr indent="-342900" lvl="0" marL="457200" rtl="0" algn="l">
              <a:lnSpc>
                <a:spcPct val="115000"/>
              </a:lnSpc>
              <a:spcBef>
                <a:spcPts val="0"/>
              </a:spcBef>
              <a:spcAft>
                <a:spcPts val="0"/>
              </a:spcAft>
              <a:buSzPts val="1800"/>
              <a:buChar char="●"/>
            </a:pPr>
            <a:r>
              <a:rPr b="1" lang="en-GB">
                <a:solidFill>
                  <a:schemeClr val="dk1"/>
                </a:solidFill>
              </a:rPr>
              <a:t>Random variable</a:t>
            </a:r>
            <a:r>
              <a:rPr lang="en-GB"/>
              <a:t> </a:t>
            </a:r>
            <a:endParaRPr/>
          </a:p>
          <a:p>
            <a:pPr indent="-342900" lvl="1" marL="914400" rtl="0" algn="l">
              <a:lnSpc>
                <a:spcPct val="115000"/>
              </a:lnSpc>
              <a:spcBef>
                <a:spcPts val="0"/>
              </a:spcBef>
              <a:spcAft>
                <a:spcPts val="0"/>
              </a:spcAft>
              <a:buSzPts val="1800"/>
              <a:buChar char="○"/>
            </a:pPr>
            <a:r>
              <a:rPr lang="en-GB" sz="1800"/>
              <a:t>Attributes that are randomly sampled</a:t>
            </a:r>
            <a:endParaRPr sz="1800"/>
          </a:p>
          <a:p>
            <a:pPr indent="-342900" lvl="1" marL="914400" rtl="0" algn="l">
              <a:lnSpc>
                <a:spcPct val="115000"/>
              </a:lnSpc>
              <a:spcBef>
                <a:spcPts val="0"/>
              </a:spcBef>
              <a:spcAft>
                <a:spcPts val="0"/>
              </a:spcAft>
              <a:buSzPts val="1800"/>
              <a:buChar char="○"/>
            </a:pPr>
            <a:r>
              <a:rPr lang="en-GB" sz="1800"/>
              <a:t>Increases generalizability</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8"/>
          <p:cNvSpPr/>
          <p:nvPr/>
        </p:nvSpPr>
        <p:spPr>
          <a:xfrm>
            <a:off x="142675" y="3339475"/>
            <a:ext cx="8794500" cy="1316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 name="Google Shape;382;p58"/>
          <p:cNvGrpSpPr/>
          <p:nvPr/>
        </p:nvGrpSpPr>
        <p:grpSpPr>
          <a:xfrm>
            <a:off x="0" y="29563"/>
            <a:ext cx="9144003" cy="4214814"/>
            <a:chOff x="0" y="464338"/>
            <a:chExt cx="9144003" cy="4214814"/>
          </a:xfrm>
        </p:grpSpPr>
        <p:pic>
          <p:nvPicPr>
            <p:cNvPr id="383" name="Google Shape;383;p58"/>
            <p:cNvPicPr preferRelativeResize="0"/>
            <p:nvPr/>
          </p:nvPicPr>
          <p:blipFill>
            <a:blip r:embed="rId3">
              <a:alphaModFix/>
            </a:blip>
            <a:stretch>
              <a:fillRect/>
            </a:stretch>
          </p:blipFill>
          <p:spPr>
            <a:xfrm>
              <a:off x="0" y="464338"/>
              <a:ext cx="9144003" cy="4214814"/>
            </a:xfrm>
            <a:prstGeom prst="rect">
              <a:avLst/>
            </a:prstGeom>
            <a:noFill/>
            <a:ln>
              <a:noFill/>
            </a:ln>
          </p:spPr>
        </p:pic>
        <p:sp>
          <p:nvSpPr>
            <p:cNvPr id="384" name="Google Shape;384;p58"/>
            <p:cNvSpPr/>
            <p:nvPr/>
          </p:nvSpPr>
          <p:spPr>
            <a:xfrm>
              <a:off x="31725" y="2401525"/>
              <a:ext cx="8905500" cy="2188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9"/>
          <p:cNvSpPr/>
          <p:nvPr/>
        </p:nvSpPr>
        <p:spPr>
          <a:xfrm>
            <a:off x="142675" y="3339475"/>
            <a:ext cx="8794500" cy="1316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 name="Google Shape;390;p59"/>
          <p:cNvGrpSpPr/>
          <p:nvPr/>
        </p:nvGrpSpPr>
        <p:grpSpPr>
          <a:xfrm>
            <a:off x="0" y="29563"/>
            <a:ext cx="9144003" cy="4214814"/>
            <a:chOff x="0" y="464338"/>
            <a:chExt cx="9144003" cy="4214814"/>
          </a:xfrm>
        </p:grpSpPr>
        <p:pic>
          <p:nvPicPr>
            <p:cNvPr id="391" name="Google Shape;391;p59"/>
            <p:cNvPicPr preferRelativeResize="0"/>
            <p:nvPr/>
          </p:nvPicPr>
          <p:blipFill>
            <a:blip r:embed="rId3">
              <a:alphaModFix/>
            </a:blip>
            <a:stretch>
              <a:fillRect/>
            </a:stretch>
          </p:blipFill>
          <p:spPr>
            <a:xfrm>
              <a:off x="0" y="464338"/>
              <a:ext cx="9144003" cy="4214814"/>
            </a:xfrm>
            <a:prstGeom prst="rect">
              <a:avLst/>
            </a:prstGeom>
            <a:noFill/>
            <a:ln>
              <a:noFill/>
            </a:ln>
          </p:spPr>
        </p:pic>
        <p:sp>
          <p:nvSpPr>
            <p:cNvPr id="392" name="Google Shape;392;p59"/>
            <p:cNvSpPr/>
            <p:nvPr/>
          </p:nvSpPr>
          <p:spPr>
            <a:xfrm>
              <a:off x="31725" y="3189300"/>
              <a:ext cx="8905500" cy="1401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0"/>
          <p:cNvSpPr/>
          <p:nvPr/>
        </p:nvSpPr>
        <p:spPr>
          <a:xfrm>
            <a:off x="142675" y="3339475"/>
            <a:ext cx="8794500" cy="1316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8" name="Google Shape;398;p60"/>
          <p:cNvPicPr preferRelativeResize="0"/>
          <p:nvPr/>
        </p:nvPicPr>
        <p:blipFill>
          <a:blip r:embed="rId3">
            <a:alphaModFix/>
          </a:blip>
          <a:stretch>
            <a:fillRect/>
          </a:stretch>
        </p:blipFill>
        <p:spPr>
          <a:xfrm>
            <a:off x="0" y="29563"/>
            <a:ext cx="9144003" cy="421481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Gill Sans"/>
                <a:ea typeface="Gill Sans"/>
                <a:cs typeface="Gill Sans"/>
                <a:sym typeface="Gill Sans"/>
              </a:rPr>
              <a:t>Example 1</a:t>
            </a:r>
            <a:endParaRPr>
              <a:latin typeface="Gill Sans"/>
              <a:ea typeface="Gill Sans"/>
              <a:cs typeface="Gill Sans"/>
              <a:sym typeface="Gill Sans"/>
            </a:endParaRPr>
          </a:p>
        </p:txBody>
      </p:sp>
      <p:sp>
        <p:nvSpPr>
          <p:cNvPr id="404" name="Google Shape;404;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Gill Sans"/>
              <a:buChar char="●"/>
            </a:pPr>
            <a:r>
              <a:rPr lang="en-GB">
                <a:solidFill>
                  <a:schemeClr val="dk1"/>
                </a:solidFill>
                <a:latin typeface="Gill Sans"/>
                <a:ea typeface="Gill Sans"/>
                <a:cs typeface="Gill Sans"/>
                <a:sym typeface="Gill Sans"/>
              </a:rPr>
              <a:t>Independent V</a:t>
            </a:r>
            <a:r>
              <a:rPr lang="en-GB">
                <a:solidFill>
                  <a:schemeClr val="dk1"/>
                </a:solidFill>
                <a:latin typeface="Gill Sans"/>
                <a:ea typeface="Gill Sans"/>
                <a:cs typeface="Gill Sans"/>
                <a:sym typeface="Gill Sans"/>
              </a:rPr>
              <a:t>ariables</a:t>
            </a:r>
            <a:endParaRPr>
              <a:solidFill>
                <a:schemeClr val="dk1"/>
              </a:solidFill>
              <a:latin typeface="Gill Sans"/>
              <a:ea typeface="Gill Sans"/>
              <a:cs typeface="Gill Sans"/>
              <a:sym typeface="Gill Sans"/>
            </a:endParaRPr>
          </a:p>
          <a:p>
            <a:pPr indent="-330200" lvl="1" marL="914400" rtl="0" algn="l">
              <a:spcBef>
                <a:spcPts val="0"/>
              </a:spcBef>
              <a:spcAft>
                <a:spcPts val="0"/>
              </a:spcAft>
              <a:buSzPts val="1600"/>
              <a:buFont typeface="Gill Sans"/>
              <a:buChar char="○"/>
            </a:pPr>
            <a:r>
              <a:rPr lang="en-GB" sz="1600">
                <a:latin typeface="Gill Sans"/>
                <a:ea typeface="Gill Sans"/>
                <a:cs typeface="Gill Sans"/>
                <a:sym typeface="Gill Sans"/>
              </a:rPr>
              <a:t>channel (light, sound, vibration,poke, thermal) </a:t>
            </a:r>
            <a:endParaRPr sz="1600">
              <a:latin typeface="Gill Sans"/>
              <a:ea typeface="Gill Sans"/>
              <a:cs typeface="Gill Sans"/>
              <a:sym typeface="Gill Sans"/>
            </a:endParaRPr>
          </a:p>
          <a:p>
            <a:pPr indent="-330200" lvl="1" marL="914400" rtl="0" algn="l">
              <a:spcBef>
                <a:spcPts val="0"/>
              </a:spcBef>
              <a:spcAft>
                <a:spcPts val="0"/>
              </a:spcAft>
              <a:buSzPts val="1600"/>
              <a:buFont typeface="Gill Sans"/>
              <a:buChar char="○"/>
            </a:pPr>
            <a:r>
              <a:rPr lang="en-GB" sz="1600">
                <a:latin typeface="Gill Sans"/>
                <a:ea typeface="Gill Sans"/>
                <a:cs typeface="Gill Sans"/>
                <a:sym typeface="Gill Sans"/>
              </a:rPr>
              <a:t>activity level (lying down, sitting, standing, walking, running)</a:t>
            </a:r>
            <a:endParaRPr sz="1600">
              <a:latin typeface="Gill Sans"/>
              <a:ea typeface="Gill Sans"/>
              <a:cs typeface="Gill Sans"/>
              <a:sym typeface="Gill Sans"/>
            </a:endParaRPr>
          </a:p>
          <a:p>
            <a:pPr indent="-342900" lvl="0" marL="457200" rtl="0" algn="l">
              <a:spcBef>
                <a:spcPts val="0"/>
              </a:spcBef>
              <a:spcAft>
                <a:spcPts val="0"/>
              </a:spcAft>
              <a:buClr>
                <a:schemeClr val="dk1"/>
              </a:buClr>
              <a:buSzPts val="1800"/>
              <a:buFont typeface="Gill Sans"/>
              <a:buChar char="●"/>
            </a:pPr>
            <a:r>
              <a:rPr lang="en-GB">
                <a:solidFill>
                  <a:schemeClr val="dk1"/>
                </a:solidFill>
                <a:latin typeface="Gill Sans"/>
                <a:ea typeface="Gill Sans"/>
                <a:cs typeface="Gill Sans"/>
                <a:sym typeface="Gill Sans"/>
              </a:rPr>
              <a:t>Dependent Variables</a:t>
            </a:r>
            <a:endParaRPr>
              <a:solidFill>
                <a:schemeClr val="dk1"/>
              </a:solidFill>
              <a:latin typeface="Gill Sans"/>
              <a:ea typeface="Gill Sans"/>
              <a:cs typeface="Gill Sans"/>
              <a:sym typeface="Gill Sans"/>
            </a:endParaRPr>
          </a:p>
          <a:p>
            <a:pPr indent="-330200" lvl="1" marL="914400" rtl="0" algn="l">
              <a:spcBef>
                <a:spcPts val="0"/>
              </a:spcBef>
              <a:spcAft>
                <a:spcPts val="0"/>
              </a:spcAft>
              <a:buSzPts val="1600"/>
              <a:buFont typeface="Gill Sans"/>
              <a:buChar char="○"/>
            </a:pPr>
            <a:r>
              <a:rPr lang="en-GB" sz="1600">
                <a:latin typeface="Gill Sans"/>
                <a:ea typeface="Gill Sans"/>
                <a:cs typeface="Gill Sans"/>
                <a:sym typeface="Gill Sans"/>
              </a:rPr>
              <a:t>reaction time (from presentation of the stimuli on the ring to the participants hitting the button)</a:t>
            </a:r>
            <a:endParaRPr sz="1600">
              <a:latin typeface="Gill Sans"/>
              <a:ea typeface="Gill Sans"/>
              <a:cs typeface="Gill Sans"/>
              <a:sym typeface="Gill Sans"/>
            </a:endParaRPr>
          </a:p>
          <a:p>
            <a:pPr indent="-330200" lvl="1" marL="914400" rtl="0" algn="l">
              <a:spcBef>
                <a:spcPts val="0"/>
              </a:spcBef>
              <a:spcAft>
                <a:spcPts val="0"/>
              </a:spcAft>
              <a:buSzPts val="1600"/>
              <a:buFont typeface="Gill Sans"/>
              <a:buChar char="○"/>
            </a:pPr>
            <a:r>
              <a:rPr lang="en-GB" sz="1600">
                <a:latin typeface="Gill Sans"/>
                <a:ea typeface="Gill Sans"/>
                <a:cs typeface="Gill Sans"/>
                <a:sym typeface="Gill Sans"/>
              </a:rPr>
              <a:t>error rate (percentage of time they did not perceive notifications out of all notifications)</a:t>
            </a:r>
            <a:endParaRPr sz="1600">
              <a:latin typeface="Gill Sans"/>
              <a:ea typeface="Gill Sans"/>
              <a:cs typeface="Gill Sans"/>
              <a:sym typeface="Gill Sans"/>
            </a:endParaRPr>
          </a:p>
          <a:p>
            <a:pPr indent="-336550" lvl="0" marL="457200" rtl="0" algn="l">
              <a:spcBef>
                <a:spcPts val="0"/>
              </a:spcBef>
              <a:spcAft>
                <a:spcPts val="0"/>
              </a:spcAft>
              <a:buClr>
                <a:schemeClr val="dk1"/>
              </a:buClr>
              <a:buSzPts val="1700"/>
              <a:buFont typeface="Gill Sans"/>
              <a:buChar char="●"/>
            </a:pPr>
            <a:r>
              <a:rPr lang="en-GB" sz="1700">
                <a:solidFill>
                  <a:schemeClr val="dk1"/>
                </a:solidFill>
                <a:latin typeface="Gill Sans"/>
                <a:ea typeface="Gill Sans"/>
                <a:cs typeface="Gill Sans"/>
                <a:sym typeface="Gill Sans"/>
              </a:rPr>
              <a:t>Control Variables</a:t>
            </a:r>
            <a:endParaRPr sz="1700">
              <a:solidFill>
                <a:schemeClr val="dk1"/>
              </a:solidFill>
              <a:latin typeface="Gill Sans"/>
              <a:ea typeface="Gill Sans"/>
              <a:cs typeface="Gill Sans"/>
              <a:sym typeface="Gill Sans"/>
            </a:endParaRPr>
          </a:p>
          <a:p>
            <a:pPr indent="-330200" lvl="1" marL="914400" rtl="0" algn="l">
              <a:spcBef>
                <a:spcPts val="0"/>
              </a:spcBef>
              <a:spcAft>
                <a:spcPts val="0"/>
              </a:spcAft>
              <a:buSzPts val="1600"/>
              <a:buFont typeface="Gill Sans"/>
              <a:buChar char="○"/>
            </a:pPr>
            <a:r>
              <a:rPr lang="en-GB" sz="1600">
                <a:latin typeface="Gill Sans"/>
                <a:ea typeface="Gill Sans"/>
                <a:cs typeface="Gill Sans"/>
                <a:sym typeface="Gill Sans"/>
              </a:rPr>
              <a:t>environment, ring texture, experiment time, etc.</a:t>
            </a:r>
            <a:endParaRPr sz="1600">
              <a:latin typeface="Gill Sans"/>
              <a:ea typeface="Gill Sans"/>
              <a:cs typeface="Gill Sans"/>
              <a:sym typeface="Gill Sans"/>
            </a:endParaRPr>
          </a:p>
          <a:p>
            <a:pPr indent="-336550" lvl="0" marL="457200" rtl="0" algn="l">
              <a:spcBef>
                <a:spcPts val="0"/>
              </a:spcBef>
              <a:spcAft>
                <a:spcPts val="0"/>
              </a:spcAft>
              <a:buClr>
                <a:schemeClr val="dk1"/>
              </a:buClr>
              <a:buSzPts val="1700"/>
              <a:buFont typeface="Gill Sans"/>
              <a:buChar char="●"/>
            </a:pPr>
            <a:r>
              <a:rPr lang="en-GB" sz="1700">
                <a:solidFill>
                  <a:schemeClr val="dk1"/>
                </a:solidFill>
                <a:latin typeface="Gill Sans"/>
                <a:ea typeface="Gill Sans"/>
                <a:cs typeface="Gill Sans"/>
                <a:sym typeface="Gill Sans"/>
              </a:rPr>
              <a:t>Random Variables</a:t>
            </a:r>
            <a:endParaRPr sz="1700">
              <a:solidFill>
                <a:schemeClr val="dk1"/>
              </a:solidFill>
              <a:latin typeface="Gill Sans"/>
              <a:ea typeface="Gill Sans"/>
              <a:cs typeface="Gill Sans"/>
              <a:sym typeface="Gill Sans"/>
            </a:endParaRPr>
          </a:p>
          <a:p>
            <a:pPr indent="-330200" lvl="1" marL="914400" rtl="0" algn="l">
              <a:lnSpc>
                <a:spcPct val="80000"/>
              </a:lnSpc>
              <a:spcBef>
                <a:spcPts val="720"/>
              </a:spcBef>
              <a:spcAft>
                <a:spcPts val="0"/>
              </a:spcAft>
              <a:buSzPts val="1600"/>
              <a:buFont typeface="Gill Sans"/>
              <a:buChar char="○"/>
            </a:pPr>
            <a:r>
              <a:rPr lang="en-GB" sz="1600">
                <a:latin typeface="Gill Sans"/>
                <a:ea typeface="Gill Sans"/>
                <a:cs typeface="Gill Sans"/>
                <a:sym typeface="Gill Sans"/>
              </a:rPr>
              <a:t>Attributes of participants: age, gender, background, etc. </a:t>
            </a:r>
            <a:endParaRPr sz="1600">
              <a:latin typeface="Gill Sans"/>
              <a:ea typeface="Gill Sans"/>
              <a:cs typeface="Gill Sans"/>
              <a:sym typeface="Gill Sans"/>
            </a:endParaRPr>
          </a:p>
        </p:txBody>
      </p:sp>
      <p:pic>
        <p:nvPicPr>
          <p:cNvPr id="405" name="Google Shape;405;p61"/>
          <p:cNvPicPr preferRelativeResize="0"/>
          <p:nvPr/>
        </p:nvPicPr>
        <p:blipFill>
          <a:blip r:embed="rId3">
            <a:alphaModFix/>
          </a:blip>
          <a:stretch>
            <a:fillRect/>
          </a:stretch>
        </p:blipFill>
        <p:spPr>
          <a:xfrm>
            <a:off x="4126250" y="0"/>
            <a:ext cx="5017748" cy="14858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Gill Sans"/>
                <a:ea typeface="Gill Sans"/>
                <a:cs typeface="Gill Sans"/>
                <a:sym typeface="Gill Sans"/>
              </a:rPr>
              <a:t>Confounding Variables</a:t>
            </a:r>
            <a:endParaRPr>
              <a:latin typeface="Gill Sans"/>
              <a:ea typeface="Gill Sans"/>
              <a:cs typeface="Gill Sans"/>
              <a:sym typeface="Gill Sans"/>
            </a:endParaRPr>
          </a:p>
        </p:txBody>
      </p:sp>
      <p:sp>
        <p:nvSpPr>
          <p:cNvPr id="411" name="Google Shape;411;p62"/>
          <p:cNvSpPr txBox="1"/>
          <p:nvPr>
            <p:ph idx="1" type="body"/>
          </p:nvPr>
        </p:nvSpPr>
        <p:spPr>
          <a:xfrm>
            <a:off x="311700" y="1152475"/>
            <a:ext cx="8520600" cy="908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a:solidFill>
                  <a:schemeClr val="dk1"/>
                </a:solidFill>
                <a:latin typeface="Gill Sans"/>
                <a:ea typeface="Gill Sans"/>
                <a:cs typeface="Gill Sans"/>
                <a:sym typeface="Gill Sans"/>
              </a:rPr>
              <a:t>D</a:t>
            </a:r>
            <a:r>
              <a:rPr b="1" lang="en-GB">
                <a:solidFill>
                  <a:schemeClr val="dk1"/>
                </a:solidFill>
                <a:latin typeface="Gill Sans"/>
                <a:ea typeface="Gill Sans"/>
                <a:cs typeface="Gill Sans"/>
                <a:sym typeface="Gill Sans"/>
              </a:rPr>
              <a:t>efinition</a:t>
            </a:r>
            <a:r>
              <a:rPr lang="en-GB">
                <a:solidFill>
                  <a:schemeClr val="dk1"/>
                </a:solidFill>
                <a:latin typeface="Gill Sans"/>
                <a:ea typeface="Gill Sans"/>
                <a:cs typeface="Gill Sans"/>
                <a:sym typeface="Gill Sans"/>
              </a:rPr>
              <a:t>: Any variable other than the independent variables that can possibly explain the change in measures </a:t>
            </a:r>
            <a:endParaRPr>
              <a:solidFill>
                <a:schemeClr val="dk1"/>
              </a:solidFill>
              <a:latin typeface="Gill Sans"/>
              <a:ea typeface="Gill Sans"/>
              <a:cs typeface="Gill Sans"/>
              <a:sym typeface="Gill Sans"/>
            </a:endParaRPr>
          </a:p>
          <a:p>
            <a:pPr indent="0" lvl="0" marL="0" rtl="0" algn="l">
              <a:lnSpc>
                <a:spcPct val="150000"/>
              </a:lnSpc>
              <a:spcBef>
                <a:spcPts val="1200"/>
              </a:spcBef>
              <a:spcAft>
                <a:spcPts val="0"/>
              </a:spcAft>
              <a:buClr>
                <a:schemeClr val="dk1"/>
              </a:buClr>
              <a:buSzPts val="3600"/>
              <a:buFont typeface="Gill Sans"/>
              <a:buNone/>
            </a:pPr>
            <a:r>
              <a:t/>
            </a:r>
            <a:endParaRPr>
              <a:latin typeface="Gill Sans"/>
              <a:ea typeface="Gill Sans"/>
              <a:cs typeface="Gill Sans"/>
              <a:sym typeface="Gill Sans"/>
            </a:endParaRPr>
          </a:p>
        </p:txBody>
      </p:sp>
      <p:sp>
        <p:nvSpPr>
          <p:cNvPr id="412" name="Google Shape;412;p62"/>
          <p:cNvSpPr txBox="1"/>
          <p:nvPr/>
        </p:nvSpPr>
        <p:spPr>
          <a:xfrm>
            <a:off x="311700" y="2201975"/>
            <a:ext cx="8325900" cy="43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720"/>
              </a:spcBef>
              <a:spcAft>
                <a:spcPts val="0"/>
              </a:spcAft>
              <a:buNone/>
            </a:pPr>
            <a:r>
              <a:rPr b="1" lang="en-GB" sz="1600">
                <a:solidFill>
                  <a:schemeClr val="dk1"/>
                </a:solidFill>
                <a:latin typeface="Gill Sans"/>
                <a:ea typeface="Gill Sans"/>
                <a:cs typeface="Gill Sans"/>
                <a:sym typeface="Gill Sans"/>
              </a:rPr>
              <a:t>Example 1:</a:t>
            </a:r>
            <a:r>
              <a:rPr lang="en-GB" sz="1600">
                <a:solidFill>
                  <a:schemeClr val="dk1"/>
                </a:solidFill>
                <a:latin typeface="Gill Sans"/>
                <a:ea typeface="Gill Sans"/>
                <a:cs typeface="Gill Sans"/>
                <a:sym typeface="Gill Sans"/>
              </a:rPr>
              <a:t> Two search engine interfaces are compared (Google vs. new)</a:t>
            </a:r>
            <a:endParaRPr sz="1600">
              <a:solidFill>
                <a:schemeClr val="dk2"/>
              </a:solidFill>
              <a:latin typeface="Gill Sans"/>
              <a:ea typeface="Gill Sans"/>
              <a:cs typeface="Gill Sans"/>
              <a:sym typeface="Gill Sans"/>
            </a:endParaRPr>
          </a:p>
        </p:txBody>
      </p:sp>
      <p:pic>
        <p:nvPicPr>
          <p:cNvPr id="413" name="Google Shape;413;p62"/>
          <p:cNvPicPr preferRelativeResize="0"/>
          <p:nvPr/>
        </p:nvPicPr>
        <p:blipFill>
          <a:blip r:embed="rId3">
            <a:alphaModFix/>
          </a:blip>
          <a:stretch>
            <a:fillRect/>
          </a:stretch>
        </p:blipFill>
        <p:spPr>
          <a:xfrm>
            <a:off x="3046775" y="2821700"/>
            <a:ext cx="1250900" cy="1250900"/>
          </a:xfrm>
          <a:prstGeom prst="rect">
            <a:avLst/>
          </a:prstGeom>
          <a:noFill/>
          <a:ln>
            <a:noFill/>
          </a:ln>
        </p:spPr>
      </p:pic>
      <p:sp>
        <p:nvSpPr>
          <p:cNvPr id="414" name="Google Shape;414;p62"/>
          <p:cNvSpPr txBox="1"/>
          <p:nvPr/>
        </p:nvSpPr>
        <p:spPr>
          <a:xfrm>
            <a:off x="4331125" y="3262500"/>
            <a:ext cx="23334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p>
        </p:txBody>
      </p:sp>
      <p:sp>
        <p:nvSpPr>
          <p:cNvPr id="415" name="Google Shape;415;p62"/>
          <p:cNvSpPr txBox="1"/>
          <p:nvPr/>
        </p:nvSpPr>
        <p:spPr>
          <a:xfrm>
            <a:off x="171225" y="3247050"/>
            <a:ext cx="306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Gill Sans"/>
                <a:ea typeface="Gill Sans"/>
                <a:cs typeface="Gill Sans"/>
                <a:sym typeface="Gill Sans"/>
              </a:rPr>
              <a:t>What are the possible problems?</a:t>
            </a:r>
            <a:endParaRPr b="1">
              <a:latin typeface="Gill Sans"/>
              <a:ea typeface="Gill Sans"/>
              <a:cs typeface="Gill Sans"/>
              <a:sym typeface="Gill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Gill Sans"/>
                <a:ea typeface="Gill Sans"/>
                <a:cs typeface="Gill Sans"/>
                <a:sym typeface="Gill Sans"/>
              </a:rPr>
              <a:t>Confounding Variables</a:t>
            </a:r>
            <a:endParaRPr>
              <a:latin typeface="Gill Sans"/>
              <a:ea typeface="Gill Sans"/>
              <a:cs typeface="Gill Sans"/>
              <a:sym typeface="Gill Sans"/>
            </a:endParaRPr>
          </a:p>
        </p:txBody>
      </p:sp>
      <p:sp>
        <p:nvSpPr>
          <p:cNvPr id="421" name="Google Shape;421;p63"/>
          <p:cNvSpPr txBox="1"/>
          <p:nvPr>
            <p:ph idx="1" type="body"/>
          </p:nvPr>
        </p:nvSpPr>
        <p:spPr>
          <a:xfrm>
            <a:off x="311700" y="1152475"/>
            <a:ext cx="8520600" cy="908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a:solidFill>
                  <a:schemeClr val="dk1"/>
                </a:solidFill>
                <a:latin typeface="Gill Sans"/>
                <a:ea typeface="Gill Sans"/>
                <a:cs typeface="Gill Sans"/>
                <a:sym typeface="Gill Sans"/>
              </a:rPr>
              <a:t>Definition</a:t>
            </a:r>
            <a:r>
              <a:rPr lang="en-GB">
                <a:solidFill>
                  <a:schemeClr val="dk1"/>
                </a:solidFill>
                <a:latin typeface="Gill Sans"/>
                <a:ea typeface="Gill Sans"/>
                <a:cs typeface="Gill Sans"/>
                <a:sym typeface="Gill Sans"/>
              </a:rPr>
              <a:t>: Any variable other than the independent variables that can possibly explain the change in measures </a:t>
            </a:r>
            <a:endParaRPr>
              <a:solidFill>
                <a:schemeClr val="dk1"/>
              </a:solidFill>
              <a:latin typeface="Gill Sans"/>
              <a:ea typeface="Gill Sans"/>
              <a:cs typeface="Gill Sans"/>
              <a:sym typeface="Gill Sans"/>
            </a:endParaRPr>
          </a:p>
          <a:p>
            <a:pPr indent="0" lvl="0" marL="0" rtl="0" algn="l">
              <a:lnSpc>
                <a:spcPct val="150000"/>
              </a:lnSpc>
              <a:spcBef>
                <a:spcPts val="1200"/>
              </a:spcBef>
              <a:spcAft>
                <a:spcPts val="0"/>
              </a:spcAft>
              <a:buClr>
                <a:schemeClr val="dk1"/>
              </a:buClr>
              <a:buSzPts val="3600"/>
              <a:buFont typeface="Gill Sans"/>
              <a:buNone/>
            </a:pPr>
            <a:r>
              <a:t/>
            </a:r>
            <a:endParaRPr>
              <a:latin typeface="Gill Sans"/>
              <a:ea typeface="Gill Sans"/>
              <a:cs typeface="Gill Sans"/>
              <a:sym typeface="Gill Sans"/>
            </a:endParaRPr>
          </a:p>
        </p:txBody>
      </p:sp>
      <p:sp>
        <p:nvSpPr>
          <p:cNvPr id="422" name="Google Shape;422;p63"/>
          <p:cNvSpPr txBox="1"/>
          <p:nvPr/>
        </p:nvSpPr>
        <p:spPr>
          <a:xfrm>
            <a:off x="311700" y="2201975"/>
            <a:ext cx="8325900" cy="1262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720"/>
              </a:spcBef>
              <a:spcAft>
                <a:spcPts val="0"/>
              </a:spcAft>
              <a:buNone/>
            </a:pPr>
            <a:r>
              <a:rPr b="1" lang="en-GB" sz="1600">
                <a:solidFill>
                  <a:schemeClr val="dk1"/>
                </a:solidFill>
                <a:latin typeface="Gill Sans"/>
                <a:ea typeface="Gill Sans"/>
                <a:cs typeface="Gill Sans"/>
                <a:sym typeface="Gill Sans"/>
              </a:rPr>
              <a:t>Example 1:</a:t>
            </a:r>
            <a:r>
              <a:rPr lang="en-GB" sz="1600">
                <a:solidFill>
                  <a:schemeClr val="dk1"/>
                </a:solidFill>
                <a:latin typeface="Gill Sans"/>
                <a:ea typeface="Gill Sans"/>
                <a:cs typeface="Gill Sans"/>
                <a:sym typeface="Gill Sans"/>
              </a:rPr>
              <a:t> Two search engine interfaces are compared (Google vs. new)</a:t>
            </a:r>
            <a:endParaRPr sz="1600">
              <a:solidFill>
                <a:schemeClr val="dk1"/>
              </a:solidFill>
              <a:latin typeface="Gill Sans"/>
              <a:ea typeface="Gill Sans"/>
              <a:cs typeface="Gill Sans"/>
              <a:sym typeface="Gill Sans"/>
            </a:endParaRPr>
          </a:p>
          <a:p>
            <a:pPr indent="-330200" lvl="0" marL="457200" rtl="0" algn="l">
              <a:lnSpc>
                <a:spcPct val="150000"/>
              </a:lnSpc>
              <a:spcBef>
                <a:spcPts val="720"/>
              </a:spcBef>
              <a:spcAft>
                <a:spcPts val="0"/>
              </a:spcAft>
              <a:buClr>
                <a:schemeClr val="dk2"/>
              </a:buClr>
              <a:buSzPts val="1600"/>
              <a:buFont typeface="Gill Sans"/>
              <a:buChar char="●"/>
            </a:pPr>
            <a:r>
              <a:rPr lang="en-GB" sz="1600">
                <a:solidFill>
                  <a:schemeClr val="dk2"/>
                </a:solidFill>
                <a:latin typeface="Gill Sans"/>
                <a:ea typeface="Gill Sans"/>
                <a:cs typeface="Gill Sans"/>
                <a:sym typeface="Gill Sans"/>
              </a:rPr>
              <a:t>All participants have prior experience with Google, but no experience with the new interface.</a:t>
            </a:r>
            <a:endParaRPr sz="1600">
              <a:solidFill>
                <a:schemeClr val="dk2"/>
              </a:solidFill>
              <a:latin typeface="Gill Sans"/>
              <a:ea typeface="Gill Sans"/>
              <a:cs typeface="Gill Sans"/>
              <a:sym typeface="Gill Sans"/>
            </a:endParaRPr>
          </a:p>
          <a:p>
            <a:pPr indent="-330200" lvl="0" marL="457200" rtl="0" algn="l">
              <a:lnSpc>
                <a:spcPct val="150000"/>
              </a:lnSpc>
              <a:spcBef>
                <a:spcPts val="0"/>
              </a:spcBef>
              <a:spcAft>
                <a:spcPts val="0"/>
              </a:spcAft>
              <a:buClr>
                <a:schemeClr val="dk2"/>
              </a:buClr>
              <a:buSzPts val="1600"/>
              <a:buFont typeface="Gill Sans"/>
              <a:buChar char="●"/>
            </a:pPr>
            <a:r>
              <a:rPr lang="en-GB" sz="1600">
                <a:solidFill>
                  <a:schemeClr val="dk2"/>
                </a:solidFill>
                <a:latin typeface="Gill Sans"/>
                <a:ea typeface="Gill Sans"/>
                <a:cs typeface="Gill Sans"/>
                <a:sym typeface="Gill Sans"/>
              </a:rPr>
              <a:t>“Prior experience” is a confounding variable</a:t>
            </a:r>
            <a:endParaRPr sz="1600">
              <a:solidFill>
                <a:schemeClr val="dk2"/>
              </a:solidFill>
              <a:latin typeface="Gill Sans"/>
              <a:ea typeface="Gill Sans"/>
              <a:cs typeface="Gill Sans"/>
              <a:sym typeface="Gill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Gill Sans"/>
                <a:ea typeface="Gill Sans"/>
                <a:cs typeface="Gill Sans"/>
                <a:sym typeface="Gill Sans"/>
              </a:rPr>
              <a:t>Pepsi vs Coke</a:t>
            </a:r>
            <a:endParaRPr>
              <a:latin typeface="Gill Sans"/>
              <a:ea typeface="Gill Sans"/>
              <a:cs typeface="Gill Sans"/>
              <a:sym typeface="Gill Sans"/>
            </a:endParaRPr>
          </a:p>
        </p:txBody>
      </p:sp>
      <p:sp>
        <p:nvSpPr>
          <p:cNvPr id="92" name="Google Shape;92;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Gill Sans"/>
              <a:buChar char="●"/>
            </a:pPr>
            <a:r>
              <a:rPr lang="en-GB">
                <a:solidFill>
                  <a:schemeClr val="dk1"/>
                </a:solidFill>
                <a:latin typeface="Gill Sans"/>
                <a:ea typeface="Gill Sans"/>
                <a:cs typeface="Gill Sans"/>
                <a:sym typeface="Gill Sans"/>
              </a:rPr>
              <a:t>In another experiment, 60 subjects were asked to drink cola from two cups one marked “L” and one marked “S” and they overwhelmingly preferred the “S” cup even though both contained the same product.</a:t>
            </a:r>
            <a:endParaRPr>
              <a:solidFill>
                <a:schemeClr val="dk1"/>
              </a:solidFill>
              <a:latin typeface="Gill Sans"/>
              <a:ea typeface="Gill Sans"/>
              <a:cs typeface="Gill Sans"/>
              <a:sym typeface="Gill Sans"/>
            </a:endParaRPr>
          </a:p>
          <a:p>
            <a:pPr indent="-342900" lvl="0" marL="457200" rtl="0" algn="l">
              <a:spcBef>
                <a:spcPts val="0"/>
              </a:spcBef>
              <a:spcAft>
                <a:spcPts val="0"/>
              </a:spcAft>
              <a:buClr>
                <a:schemeClr val="dk1"/>
              </a:buClr>
              <a:buSzPts val="1800"/>
              <a:buFont typeface="Gill Sans"/>
              <a:buChar char="●"/>
            </a:pPr>
            <a:r>
              <a:rPr lang="en-GB">
                <a:solidFill>
                  <a:schemeClr val="dk1"/>
                </a:solidFill>
                <a:latin typeface="Gill Sans"/>
                <a:ea typeface="Gill Sans"/>
                <a:cs typeface="Gill Sans"/>
                <a:sym typeface="Gill Sans"/>
              </a:rPr>
              <a:t>In another experiment, 30 subjects were asked their preference for Pepsi or Coke, but in this case they drank Pepsi from a Coke bottle and vice versa.</a:t>
            </a:r>
            <a:endParaRPr>
              <a:solidFill>
                <a:schemeClr val="dk1"/>
              </a:solidFill>
              <a:latin typeface="Gill Sans"/>
              <a:ea typeface="Gill Sans"/>
              <a:cs typeface="Gill Sans"/>
              <a:sym typeface="Gill Sans"/>
            </a:endParaRPr>
          </a:p>
          <a:p>
            <a:pPr indent="-342900" lvl="0" marL="457200" rtl="0" algn="l">
              <a:spcBef>
                <a:spcPts val="0"/>
              </a:spcBef>
              <a:spcAft>
                <a:spcPts val="0"/>
              </a:spcAft>
              <a:buClr>
                <a:schemeClr val="dk1"/>
              </a:buClr>
              <a:buSzPts val="1800"/>
              <a:buFont typeface="Gill Sans"/>
              <a:buChar char="●"/>
            </a:pPr>
            <a:r>
              <a:rPr lang="en-GB">
                <a:solidFill>
                  <a:schemeClr val="dk1"/>
                </a:solidFill>
                <a:latin typeface="Gill Sans"/>
                <a:ea typeface="Gill Sans"/>
                <a:cs typeface="Gill Sans"/>
                <a:sym typeface="Gill Sans"/>
              </a:rPr>
              <a:t>They found that subjects were significantly influenced by the </a:t>
            </a:r>
            <a:r>
              <a:rPr b="1" lang="en-GB">
                <a:solidFill>
                  <a:schemeClr val="dk1"/>
                </a:solidFill>
                <a:latin typeface="Gill Sans"/>
                <a:ea typeface="Gill Sans"/>
                <a:cs typeface="Gill Sans"/>
                <a:sym typeface="Gill Sans"/>
              </a:rPr>
              <a:t>label of the product</a:t>
            </a:r>
            <a:r>
              <a:rPr lang="en-GB">
                <a:solidFill>
                  <a:schemeClr val="dk1"/>
                </a:solidFill>
                <a:latin typeface="Gill Sans"/>
                <a:ea typeface="Gill Sans"/>
                <a:cs typeface="Gill Sans"/>
                <a:sym typeface="Gill Sans"/>
              </a:rPr>
              <a:t> that they preferred and not by the taste differences.</a:t>
            </a:r>
            <a:endParaRPr>
              <a:solidFill>
                <a:schemeClr val="dk1"/>
              </a:solidFill>
              <a:latin typeface="Gill Sans"/>
              <a:ea typeface="Gill Sans"/>
              <a:cs typeface="Gill Sans"/>
              <a:sym typeface="Gill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Gill Sans"/>
                <a:ea typeface="Gill Sans"/>
                <a:cs typeface="Gill Sans"/>
                <a:sym typeface="Gill Sans"/>
              </a:rPr>
              <a:t>Confounding Variables</a:t>
            </a:r>
            <a:endParaRPr>
              <a:latin typeface="Gill Sans"/>
              <a:ea typeface="Gill Sans"/>
              <a:cs typeface="Gill Sans"/>
              <a:sym typeface="Gill Sans"/>
            </a:endParaRPr>
          </a:p>
        </p:txBody>
      </p:sp>
      <p:sp>
        <p:nvSpPr>
          <p:cNvPr id="428" name="Google Shape;428;p64"/>
          <p:cNvSpPr txBox="1"/>
          <p:nvPr>
            <p:ph idx="1" type="body"/>
          </p:nvPr>
        </p:nvSpPr>
        <p:spPr>
          <a:xfrm>
            <a:off x="311700" y="1152475"/>
            <a:ext cx="8520600" cy="908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a:solidFill>
                  <a:schemeClr val="dk1"/>
                </a:solidFill>
                <a:latin typeface="Gill Sans"/>
                <a:ea typeface="Gill Sans"/>
                <a:cs typeface="Gill Sans"/>
                <a:sym typeface="Gill Sans"/>
              </a:rPr>
              <a:t>Definition</a:t>
            </a:r>
            <a:r>
              <a:rPr lang="en-GB">
                <a:solidFill>
                  <a:schemeClr val="dk1"/>
                </a:solidFill>
                <a:latin typeface="Gill Sans"/>
                <a:ea typeface="Gill Sans"/>
                <a:cs typeface="Gill Sans"/>
                <a:sym typeface="Gill Sans"/>
              </a:rPr>
              <a:t>: Any variable other than the independent variables that can possibly explain the change in measures </a:t>
            </a:r>
            <a:endParaRPr>
              <a:solidFill>
                <a:schemeClr val="dk1"/>
              </a:solidFill>
              <a:latin typeface="Gill Sans"/>
              <a:ea typeface="Gill Sans"/>
              <a:cs typeface="Gill Sans"/>
              <a:sym typeface="Gill Sans"/>
            </a:endParaRPr>
          </a:p>
          <a:p>
            <a:pPr indent="0" lvl="0" marL="0" rtl="0" algn="l">
              <a:lnSpc>
                <a:spcPct val="150000"/>
              </a:lnSpc>
              <a:spcBef>
                <a:spcPts val="1200"/>
              </a:spcBef>
              <a:spcAft>
                <a:spcPts val="0"/>
              </a:spcAft>
              <a:buClr>
                <a:schemeClr val="dk1"/>
              </a:buClr>
              <a:buSzPts val="3600"/>
              <a:buFont typeface="Gill Sans"/>
              <a:buNone/>
            </a:pPr>
            <a:r>
              <a:t/>
            </a:r>
            <a:endParaRPr>
              <a:latin typeface="Gill Sans"/>
              <a:ea typeface="Gill Sans"/>
              <a:cs typeface="Gill Sans"/>
              <a:sym typeface="Gill Sans"/>
            </a:endParaRPr>
          </a:p>
        </p:txBody>
      </p:sp>
      <p:sp>
        <p:nvSpPr>
          <p:cNvPr id="429" name="Google Shape;429;p64"/>
          <p:cNvSpPr txBox="1"/>
          <p:nvPr/>
        </p:nvSpPr>
        <p:spPr>
          <a:xfrm>
            <a:off x="311700" y="2201975"/>
            <a:ext cx="8325900" cy="800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720"/>
              </a:spcBef>
              <a:spcAft>
                <a:spcPts val="0"/>
              </a:spcAft>
              <a:buNone/>
            </a:pPr>
            <a:r>
              <a:rPr b="1" lang="en-GB" sz="1600">
                <a:solidFill>
                  <a:schemeClr val="dk1"/>
                </a:solidFill>
                <a:latin typeface="Gill Sans"/>
                <a:ea typeface="Gill Sans"/>
                <a:cs typeface="Gill Sans"/>
                <a:sym typeface="Gill Sans"/>
              </a:rPr>
              <a:t>Example 2: </a:t>
            </a:r>
            <a:r>
              <a:rPr lang="en-GB" sz="1600">
                <a:solidFill>
                  <a:schemeClr val="dk1"/>
                </a:solidFill>
                <a:latin typeface="Gill Sans"/>
                <a:ea typeface="Gill Sans"/>
                <a:cs typeface="Gill Sans"/>
                <a:sym typeface="Gill Sans"/>
              </a:rPr>
              <a:t>Three techniques are compared (A, B, C). All participants are tested on A, followed by B, followed by C. </a:t>
            </a:r>
            <a:endParaRPr sz="1600">
              <a:solidFill>
                <a:schemeClr val="dk2"/>
              </a:solidFill>
              <a:latin typeface="Gill Sans"/>
              <a:ea typeface="Gill Sans"/>
              <a:cs typeface="Gill Sans"/>
              <a:sym typeface="Gill Sans"/>
            </a:endParaRPr>
          </a:p>
        </p:txBody>
      </p:sp>
      <p:pic>
        <p:nvPicPr>
          <p:cNvPr id="430" name="Google Shape;430;p64"/>
          <p:cNvPicPr preferRelativeResize="0"/>
          <p:nvPr/>
        </p:nvPicPr>
        <p:blipFill>
          <a:blip r:embed="rId3">
            <a:alphaModFix/>
          </a:blip>
          <a:stretch>
            <a:fillRect/>
          </a:stretch>
        </p:blipFill>
        <p:spPr>
          <a:xfrm>
            <a:off x="2284775" y="2745500"/>
            <a:ext cx="1250900" cy="12509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Gill Sans"/>
                <a:ea typeface="Gill Sans"/>
                <a:cs typeface="Gill Sans"/>
                <a:sym typeface="Gill Sans"/>
              </a:rPr>
              <a:t>Confounding Variables</a:t>
            </a:r>
            <a:endParaRPr>
              <a:latin typeface="Gill Sans"/>
              <a:ea typeface="Gill Sans"/>
              <a:cs typeface="Gill Sans"/>
              <a:sym typeface="Gill Sans"/>
            </a:endParaRPr>
          </a:p>
        </p:txBody>
      </p:sp>
      <p:sp>
        <p:nvSpPr>
          <p:cNvPr id="436" name="Google Shape;436;p65"/>
          <p:cNvSpPr txBox="1"/>
          <p:nvPr>
            <p:ph idx="1" type="body"/>
          </p:nvPr>
        </p:nvSpPr>
        <p:spPr>
          <a:xfrm>
            <a:off x="311700" y="1152475"/>
            <a:ext cx="8520600" cy="908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a:solidFill>
                  <a:schemeClr val="dk1"/>
                </a:solidFill>
                <a:latin typeface="Gill Sans"/>
                <a:ea typeface="Gill Sans"/>
                <a:cs typeface="Gill Sans"/>
                <a:sym typeface="Gill Sans"/>
              </a:rPr>
              <a:t>Definition</a:t>
            </a:r>
            <a:r>
              <a:rPr lang="en-GB">
                <a:solidFill>
                  <a:schemeClr val="dk1"/>
                </a:solidFill>
                <a:latin typeface="Gill Sans"/>
                <a:ea typeface="Gill Sans"/>
                <a:cs typeface="Gill Sans"/>
                <a:sym typeface="Gill Sans"/>
              </a:rPr>
              <a:t>: Any variable other than the independent variables that can possibly explain the change in measures </a:t>
            </a:r>
            <a:endParaRPr>
              <a:solidFill>
                <a:schemeClr val="dk1"/>
              </a:solidFill>
              <a:latin typeface="Gill Sans"/>
              <a:ea typeface="Gill Sans"/>
              <a:cs typeface="Gill Sans"/>
              <a:sym typeface="Gill Sans"/>
            </a:endParaRPr>
          </a:p>
          <a:p>
            <a:pPr indent="0" lvl="0" marL="0" rtl="0" algn="l">
              <a:lnSpc>
                <a:spcPct val="150000"/>
              </a:lnSpc>
              <a:spcBef>
                <a:spcPts val="1200"/>
              </a:spcBef>
              <a:spcAft>
                <a:spcPts val="0"/>
              </a:spcAft>
              <a:buClr>
                <a:schemeClr val="dk1"/>
              </a:buClr>
              <a:buSzPts val="3600"/>
              <a:buFont typeface="Gill Sans"/>
              <a:buNone/>
            </a:pPr>
            <a:r>
              <a:t/>
            </a:r>
            <a:endParaRPr>
              <a:latin typeface="Gill Sans"/>
              <a:ea typeface="Gill Sans"/>
              <a:cs typeface="Gill Sans"/>
              <a:sym typeface="Gill Sans"/>
            </a:endParaRPr>
          </a:p>
        </p:txBody>
      </p:sp>
      <p:sp>
        <p:nvSpPr>
          <p:cNvPr id="437" name="Google Shape;437;p65"/>
          <p:cNvSpPr txBox="1"/>
          <p:nvPr/>
        </p:nvSpPr>
        <p:spPr>
          <a:xfrm>
            <a:off x="311700" y="2201975"/>
            <a:ext cx="8325900" cy="2001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720"/>
              </a:spcBef>
              <a:spcAft>
                <a:spcPts val="0"/>
              </a:spcAft>
              <a:buNone/>
            </a:pPr>
            <a:r>
              <a:rPr b="1" lang="en-GB" sz="1600">
                <a:solidFill>
                  <a:schemeClr val="dk1"/>
                </a:solidFill>
                <a:latin typeface="Gill Sans"/>
                <a:ea typeface="Gill Sans"/>
                <a:cs typeface="Gill Sans"/>
                <a:sym typeface="Gill Sans"/>
              </a:rPr>
              <a:t>Example 2: </a:t>
            </a:r>
            <a:r>
              <a:rPr lang="en-GB" sz="1600">
                <a:solidFill>
                  <a:schemeClr val="dk1"/>
                </a:solidFill>
                <a:latin typeface="Gill Sans"/>
                <a:ea typeface="Gill Sans"/>
                <a:cs typeface="Gill Sans"/>
                <a:sym typeface="Gill Sans"/>
              </a:rPr>
              <a:t>Three techniques are compared (A, B, C). All participants are tested on A, followed by B, followed by C. </a:t>
            </a:r>
            <a:endParaRPr sz="1600">
              <a:solidFill>
                <a:schemeClr val="dk2"/>
              </a:solidFill>
              <a:latin typeface="Gill Sans"/>
              <a:ea typeface="Gill Sans"/>
              <a:cs typeface="Gill Sans"/>
              <a:sym typeface="Gill Sans"/>
            </a:endParaRPr>
          </a:p>
          <a:p>
            <a:pPr indent="-330200" lvl="0" marL="457200" rtl="0" algn="l">
              <a:lnSpc>
                <a:spcPct val="150000"/>
              </a:lnSpc>
              <a:spcBef>
                <a:spcPts val="720"/>
              </a:spcBef>
              <a:spcAft>
                <a:spcPts val="0"/>
              </a:spcAft>
              <a:buClr>
                <a:schemeClr val="dk2"/>
              </a:buClr>
              <a:buSzPts val="1600"/>
              <a:buFont typeface="Gill Sans"/>
              <a:buChar char="●"/>
            </a:pPr>
            <a:r>
              <a:rPr lang="en-GB" sz="1600">
                <a:solidFill>
                  <a:schemeClr val="dk2"/>
                </a:solidFill>
                <a:latin typeface="Gill Sans"/>
                <a:ea typeface="Gill Sans"/>
                <a:cs typeface="Gill Sans"/>
                <a:sym typeface="Gill Sans"/>
              </a:rPr>
              <a:t>Performance might improve due to practice.</a:t>
            </a:r>
            <a:endParaRPr sz="1600">
              <a:solidFill>
                <a:schemeClr val="dk2"/>
              </a:solidFill>
              <a:latin typeface="Gill Sans"/>
              <a:ea typeface="Gill Sans"/>
              <a:cs typeface="Gill Sans"/>
              <a:sym typeface="Gill Sans"/>
            </a:endParaRPr>
          </a:p>
          <a:p>
            <a:pPr indent="-330200" lvl="0" marL="457200" rtl="0" algn="l">
              <a:lnSpc>
                <a:spcPct val="150000"/>
              </a:lnSpc>
              <a:spcBef>
                <a:spcPts val="0"/>
              </a:spcBef>
              <a:spcAft>
                <a:spcPts val="0"/>
              </a:spcAft>
              <a:buClr>
                <a:schemeClr val="dk2"/>
              </a:buClr>
              <a:buSzPts val="1600"/>
              <a:buFont typeface="Gill Sans"/>
              <a:buChar char="●"/>
            </a:pPr>
            <a:r>
              <a:rPr lang="en-GB" sz="1600">
                <a:solidFill>
                  <a:schemeClr val="dk2"/>
                </a:solidFill>
                <a:latin typeface="Gill Sans"/>
                <a:ea typeface="Gill Sans"/>
                <a:cs typeface="Gill Sans"/>
                <a:sym typeface="Gill Sans"/>
              </a:rPr>
              <a:t>“Practice” is a confounding variable (because it explains the changes in measures but it is not an IV)</a:t>
            </a:r>
            <a:endParaRPr sz="1600">
              <a:solidFill>
                <a:schemeClr val="dk2"/>
              </a:solidFill>
              <a:latin typeface="Gill Sans"/>
              <a:ea typeface="Gill Sans"/>
              <a:cs typeface="Gill Sans"/>
              <a:sym typeface="Gill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Gill Sans"/>
                <a:ea typeface="Gill Sans"/>
                <a:cs typeface="Gill Sans"/>
                <a:sym typeface="Gill Sans"/>
              </a:rPr>
              <a:t>Confounding Variables</a:t>
            </a:r>
            <a:endParaRPr>
              <a:latin typeface="Gill Sans"/>
              <a:ea typeface="Gill Sans"/>
              <a:cs typeface="Gill Sans"/>
              <a:sym typeface="Gill Sans"/>
            </a:endParaRPr>
          </a:p>
        </p:txBody>
      </p:sp>
      <p:sp>
        <p:nvSpPr>
          <p:cNvPr id="443" name="Google Shape;443;p66"/>
          <p:cNvSpPr txBox="1"/>
          <p:nvPr>
            <p:ph idx="1" type="body"/>
          </p:nvPr>
        </p:nvSpPr>
        <p:spPr>
          <a:xfrm>
            <a:off x="311700" y="1152475"/>
            <a:ext cx="8520600" cy="908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a:solidFill>
                  <a:schemeClr val="dk1"/>
                </a:solidFill>
                <a:latin typeface="Gill Sans"/>
                <a:ea typeface="Gill Sans"/>
                <a:cs typeface="Gill Sans"/>
                <a:sym typeface="Gill Sans"/>
              </a:rPr>
              <a:t>Definition</a:t>
            </a:r>
            <a:r>
              <a:rPr lang="en-GB">
                <a:solidFill>
                  <a:schemeClr val="dk1"/>
                </a:solidFill>
                <a:latin typeface="Gill Sans"/>
                <a:ea typeface="Gill Sans"/>
                <a:cs typeface="Gill Sans"/>
                <a:sym typeface="Gill Sans"/>
              </a:rPr>
              <a:t>: Any variable other than the independent variables that can possibly explain the change in measures </a:t>
            </a:r>
            <a:endParaRPr>
              <a:solidFill>
                <a:schemeClr val="dk1"/>
              </a:solidFill>
              <a:latin typeface="Gill Sans"/>
              <a:ea typeface="Gill Sans"/>
              <a:cs typeface="Gill Sans"/>
              <a:sym typeface="Gill Sans"/>
            </a:endParaRPr>
          </a:p>
          <a:p>
            <a:pPr indent="0" lvl="0" marL="0" rtl="0" algn="l">
              <a:lnSpc>
                <a:spcPct val="150000"/>
              </a:lnSpc>
              <a:spcBef>
                <a:spcPts val="1200"/>
              </a:spcBef>
              <a:spcAft>
                <a:spcPts val="0"/>
              </a:spcAft>
              <a:buNone/>
            </a:pPr>
            <a:r>
              <a:t/>
            </a:r>
            <a:endParaRPr>
              <a:solidFill>
                <a:schemeClr val="dk1"/>
              </a:solidFill>
              <a:latin typeface="Gill Sans"/>
              <a:ea typeface="Gill Sans"/>
              <a:cs typeface="Gill Sans"/>
              <a:sym typeface="Gill Sans"/>
            </a:endParaRPr>
          </a:p>
        </p:txBody>
      </p:sp>
      <p:sp>
        <p:nvSpPr>
          <p:cNvPr id="444" name="Google Shape;444;p66"/>
          <p:cNvSpPr txBox="1"/>
          <p:nvPr/>
        </p:nvSpPr>
        <p:spPr>
          <a:xfrm>
            <a:off x="311700" y="2201975"/>
            <a:ext cx="8325900" cy="12930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720"/>
              </a:spcBef>
              <a:spcAft>
                <a:spcPts val="0"/>
              </a:spcAft>
              <a:buClr>
                <a:schemeClr val="dk1"/>
              </a:buClr>
              <a:buSzPts val="1800"/>
              <a:buFont typeface="Gill Sans"/>
              <a:buChar char="●"/>
            </a:pPr>
            <a:r>
              <a:rPr lang="en-GB" sz="1800">
                <a:solidFill>
                  <a:schemeClr val="dk1"/>
                </a:solidFill>
                <a:latin typeface="Gill Sans"/>
                <a:ea typeface="Gill Sans"/>
                <a:cs typeface="Gill Sans"/>
                <a:sym typeface="Gill Sans"/>
              </a:rPr>
              <a:t>Practice &amp; Prior experience are two important confounding variables we need to control.</a:t>
            </a:r>
            <a:endParaRPr sz="1700">
              <a:solidFill>
                <a:schemeClr val="dk2"/>
              </a:solidFill>
              <a:latin typeface="Gill Sans"/>
              <a:ea typeface="Gill Sans"/>
              <a:cs typeface="Gill Sans"/>
              <a:sym typeface="Gill Sans"/>
            </a:endParaRPr>
          </a:p>
          <a:p>
            <a:pPr indent="-342900" lvl="0" marL="457200" rtl="0" algn="l">
              <a:lnSpc>
                <a:spcPct val="150000"/>
              </a:lnSpc>
              <a:spcBef>
                <a:spcPts val="0"/>
              </a:spcBef>
              <a:spcAft>
                <a:spcPts val="0"/>
              </a:spcAft>
              <a:buClr>
                <a:schemeClr val="dk1"/>
              </a:buClr>
              <a:buSzPts val="1800"/>
              <a:buFont typeface="Gill Sans"/>
              <a:buChar char="●"/>
            </a:pPr>
            <a:r>
              <a:rPr b="1" lang="en-GB" sz="1800">
                <a:solidFill>
                  <a:schemeClr val="dk1"/>
                </a:solidFill>
                <a:latin typeface="Gill Sans"/>
                <a:ea typeface="Gill Sans"/>
                <a:cs typeface="Gill Sans"/>
                <a:sym typeface="Gill Sans"/>
              </a:rPr>
              <a:t>Question: </a:t>
            </a:r>
            <a:r>
              <a:rPr b="1" lang="en-GB" sz="1800">
                <a:solidFill>
                  <a:schemeClr val="dk1"/>
                </a:solidFill>
                <a:latin typeface="Gill Sans"/>
                <a:ea typeface="Gill Sans"/>
                <a:cs typeface="Gill Sans"/>
                <a:sym typeface="Gill Sans"/>
              </a:rPr>
              <a:t>How to control these confounding variables?</a:t>
            </a:r>
            <a:endParaRPr b="1">
              <a:solidFill>
                <a:schemeClr val="dk1"/>
              </a:solidFill>
              <a:latin typeface="Gill Sans"/>
              <a:ea typeface="Gill Sans"/>
              <a:cs typeface="Gill Sans"/>
              <a:sym typeface="Gill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7"/>
          <p:cNvSpPr txBox="1"/>
          <p:nvPr>
            <p:ph type="title"/>
          </p:nvPr>
        </p:nvSpPr>
        <p:spPr>
          <a:xfrm>
            <a:off x="271750" y="1848000"/>
            <a:ext cx="8520600" cy="1447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GB" sz="4000"/>
              <a:t>STEP</a:t>
            </a:r>
            <a:r>
              <a:rPr b="1" i="1" lang="en-GB" sz="4000">
                <a:solidFill>
                  <a:srgbClr val="CC4125"/>
                </a:solidFill>
              </a:rPr>
              <a:t>3</a:t>
            </a:r>
            <a:r>
              <a:rPr b="1" i="1" lang="en-GB" sz="4000"/>
              <a:t> </a:t>
            </a:r>
            <a:endParaRPr b="1" i="1" sz="4000"/>
          </a:p>
          <a:p>
            <a:pPr indent="0" lvl="0" marL="0" rtl="0" algn="ctr">
              <a:spcBef>
                <a:spcPts val="0"/>
              </a:spcBef>
              <a:spcAft>
                <a:spcPts val="0"/>
              </a:spcAft>
              <a:buNone/>
            </a:pPr>
            <a:r>
              <a:rPr b="1" i="1" lang="en-GB" sz="4000">
                <a:solidFill>
                  <a:srgbClr val="CC4125"/>
                </a:solidFill>
              </a:rPr>
              <a:t>A</a:t>
            </a:r>
            <a:r>
              <a:rPr b="1" lang="en-GB" sz="4000"/>
              <a:t>rrange</a:t>
            </a:r>
            <a:r>
              <a:rPr b="1" i="1" lang="en-GB" sz="4000"/>
              <a:t> </a:t>
            </a:r>
            <a:r>
              <a:rPr b="1" i="1" lang="en-GB" sz="4000">
                <a:solidFill>
                  <a:srgbClr val="CC4125"/>
                </a:solidFill>
              </a:rPr>
              <a:t>C</a:t>
            </a:r>
            <a:r>
              <a:rPr b="1" lang="en-GB" sz="4000"/>
              <a:t>onditions</a:t>
            </a:r>
            <a:endParaRPr b="1" i="1" sz="4000">
              <a:solidFill>
                <a:srgbClr val="CC4125"/>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is </a:t>
            </a:r>
            <a:r>
              <a:rPr b="1" lang="en-GB"/>
              <a:t>Condition</a:t>
            </a:r>
            <a:r>
              <a:rPr lang="en-GB"/>
              <a:t>? Take an Example!</a:t>
            </a:r>
            <a:endParaRPr/>
          </a:p>
        </p:txBody>
      </p:sp>
      <p:sp>
        <p:nvSpPr>
          <p:cNvPr id="455" name="Google Shape;455;p6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840"/>
              </a:spcBef>
              <a:spcAft>
                <a:spcPts val="0"/>
              </a:spcAft>
              <a:buClr>
                <a:schemeClr val="dk1"/>
              </a:buClr>
              <a:buSzPts val="1800"/>
              <a:buChar char="●"/>
            </a:pPr>
            <a:r>
              <a:rPr lang="en-GB">
                <a:solidFill>
                  <a:schemeClr val="dk1"/>
                </a:solidFill>
              </a:rPr>
              <a:t>An independent variable “</a:t>
            </a:r>
            <a:r>
              <a:rPr b="1" lang="en-GB">
                <a:solidFill>
                  <a:schemeClr val="dk1"/>
                </a:solidFill>
              </a:rPr>
              <a:t>Notification Channel</a:t>
            </a:r>
            <a:r>
              <a:rPr lang="en-GB">
                <a:solidFill>
                  <a:schemeClr val="dk1"/>
                </a:solidFill>
              </a:rPr>
              <a:t>” has 5 levels:</a:t>
            </a:r>
            <a:endParaRPr>
              <a:solidFill>
                <a:schemeClr val="dk1"/>
              </a:solidFill>
            </a:endParaRPr>
          </a:p>
          <a:p>
            <a:pPr indent="-317500" lvl="1" marL="914400" rtl="0" algn="l">
              <a:lnSpc>
                <a:spcPct val="150000"/>
              </a:lnSpc>
              <a:spcBef>
                <a:spcPts val="0"/>
              </a:spcBef>
              <a:spcAft>
                <a:spcPts val="0"/>
              </a:spcAft>
              <a:buSzPts val="1400"/>
              <a:buChar char="○"/>
            </a:pPr>
            <a:r>
              <a:rPr lang="en-GB"/>
              <a:t>(Light, Sound, Vibration, Poke, Thermal)</a:t>
            </a:r>
            <a:endParaRPr/>
          </a:p>
          <a:p>
            <a:pPr indent="-355600" lvl="1" marL="914400" rtl="0" algn="l">
              <a:lnSpc>
                <a:spcPct val="150000"/>
              </a:lnSpc>
              <a:spcBef>
                <a:spcPts val="0"/>
              </a:spcBef>
              <a:spcAft>
                <a:spcPts val="0"/>
              </a:spcAft>
              <a:buSzPts val="2000"/>
              <a:buChar char="○"/>
            </a:pPr>
            <a:r>
              <a:rPr lang="en-GB" sz="1600"/>
              <a:t>If it is the only independent variable considered, this experiment has </a:t>
            </a:r>
            <a:r>
              <a:rPr b="1" lang="en-GB" sz="1600"/>
              <a:t>5 conditions </a:t>
            </a:r>
            <a:endParaRPr b="1" sz="2000"/>
          </a:p>
          <a:p>
            <a:pPr indent="-342900" lvl="0" marL="457200" rtl="0" algn="l">
              <a:lnSpc>
                <a:spcPct val="150000"/>
              </a:lnSpc>
              <a:spcBef>
                <a:spcPts val="0"/>
              </a:spcBef>
              <a:spcAft>
                <a:spcPts val="0"/>
              </a:spcAft>
              <a:buClr>
                <a:schemeClr val="dk1"/>
              </a:buClr>
              <a:buSzPts val="1800"/>
              <a:buChar char="●"/>
            </a:pPr>
            <a:r>
              <a:rPr lang="en-GB">
                <a:solidFill>
                  <a:schemeClr val="dk1"/>
                </a:solidFill>
              </a:rPr>
              <a:t>Suppose there is another independent variable “</a:t>
            </a:r>
            <a:r>
              <a:rPr b="1" lang="en-GB">
                <a:solidFill>
                  <a:schemeClr val="dk1"/>
                </a:solidFill>
              </a:rPr>
              <a:t>Ring Size</a:t>
            </a:r>
            <a:r>
              <a:rPr lang="en-GB">
                <a:solidFill>
                  <a:schemeClr val="dk1"/>
                </a:solidFill>
              </a:rPr>
              <a:t>” with 3 levels: </a:t>
            </a:r>
            <a:endParaRPr>
              <a:solidFill>
                <a:schemeClr val="dk1"/>
              </a:solidFill>
            </a:endParaRPr>
          </a:p>
          <a:p>
            <a:pPr indent="-317500" lvl="1" marL="914400" rtl="0" algn="l">
              <a:lnSpc>
                <a:spcPct val="150000"/>
              </a:lnSpc>
              <a:spcBef>
                <a:spcPts val="0"/>
              </a:spcBef>
              <a:spcAft>
                <a:spcPts val="0"/>
              </a:spcAft>
              <a:buSzPts val="1400"/>
              <a:buChar char="○"/>
            </a:pPr>
            <a:r>
              <a:rPr lang="en-GB"/>
              <a:t>(4 mm, 8 mm, 12 mm)</a:t>
            </a:r>
            <a:endParaRPr/>
          </a:p>
          <a:p>
            <a:pPr indent="-355600" lvl="1" marL="914400" rtl="0" algn="l">
              <a:lnSpc>
                <a:spcPct val="150000"/>
              </a:lnSpc>
              <a:spcBef>
                <a:spcPts val="0"/>
              </a:spcBef>
              <a:spcAft>
                <a:spcPts val="0"/>
              </a:spcAft>
              <a:buSzPts val="2000"/>
              <a:buChar char="○"/>
            </a:pPr>
            <a:r>
              <a:rPr lang="en-GB" sz="1600"/>
              <a:t>There are 5 (Notification Channel) x 3 (Ring Size) = </a:t>
            </a:r>
            <a:r>
              <a:rPr b="1" lang="en-GB" sz="1600"/>
              <a:t>15 conditions</a:t>
            </a:r>
            <a:endParaRPr b="1" sz="1600"/>
          </a:p>
          <a:p>
            <a:pPr indent="-342900" lvl="0" marL="457200" rtl="0" algn="l">
              <a:lnSpc>
                <a:spcPct val="150000"/>
              </a:lnSpc>
              <a:spcBef>
                <a:spcPts val="0"/>
              </a:spcBef>
              <a:spcAft>
                <a:spcPts val="0"/>
              </a:spcAft>
              <a:buClr>
                <a:schemeClr val="dk1"/>
              </a:buClr>
              <a:buSzPts val="1800"/>
              <a:buChar char="●"/>
            </a:pPr>
            <a:r>
              <a:rPr lang="en-GB">
                <a:solidFill>
                  <a:schemeClr val="dk1"/>
                </a:solidFill>
              </a:rPr>
              <a:t>The each unique combination of the different levels of the various independent variables is an experimental condition</a:t>
            </a:r>
            <a:r>
              <a:rPr lang="en-GB" sz="2200">
                <a:solidFill>
                  <a:schemeClr val="dk1"/>
                </a:solidFill>
              </a:rPr>
              <a:t>  </a:t>
            </a:r>
            <a:endParaRPr>
              <a:solidFill>
                <a:schemeClr val="dk1"/>
              </a:solidFill>
            </a:endParaRPr>
          </a:p>
        </p:txBody>
      </p:sp>
      <p:pic>
        <p:nvPicPr>
          <p:cNvPr id="456" name="Google Shape;456;p68"/>
          <p:cNvPicPr preferRelativeResize="0"/>
          <p:nvPr/>
        </p:nvPicPr>
        <p:blipFill>
          <a:blip r:embed="rId3">
            <a:alphaModFix/>
          </a:blip>
          <a:stretch>
            <a:fillRect/>
          </a:stretch>
        </p:blipFill>
        <p:spPr>
          <a:xfrm>
            <a:off x="6183500" y="0"/>
            <a:ext cx="2960499" cy="12260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0" name="Shape 460"/>
        <p:cNvGrpSpPr/>
        <p:nvPr/>
      </p:nvGrpSpPr>
      <p:grpSpPr>
        <a:xfrm>
          <a:off x="0" y="0"/>
          <a:ext cx="0" cy="0"/>
          <a:chOff x="0" y="0"/>
          <a:chExt cx="0" cy="0"/>
        </a:xfrm>
      </p:grpSpPr>
      <p:sp>
        <p:nvSpPr>
          <p:cNvPr id="461" name="Google Shape;461;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How to test those 15 conditions?</a:t>
            </a:r>
            <a:endParaRPr/>
          </a:p>
        </p:txBody>
      </p:sp>
      <p:sp>
        <p:nvSpPr>
          <p:cNvPr id="462" name="Google Shape;462;p6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b="1" lang="en-GB">
                <a:solidFill>
                  <a:schemeClr val="dk1"/>
                </a:solidFill>
              </a:rPr>
              <a:t>Method 1: Between-Subject Design</a:t>
            </a:r>
            <a:endParaRPr b="1">
              <a:solidFill>
                <a:schemeClr val="dk1"/>
              </a:solidFill>
            </a:endParaRPr>
          </a:p>
          <a:p>
            <a:pPr indent="-330200" lvl="1" marL="914400" rtl="0" algn="l">
              <a:spcBef>
                <a:spcPts val="0"/>
              </a:spcBef>
              <a:spcAft>
                <a:spcPts val="0"/>
              </a:spcAft>
              <a:buSzPts val="1600"/>
              <a:buChar char="○"/>
            </a:pPr>
            <a:r>
              <a:rPr lang="en-GB" sz="1600"/>
              <a:t>Recruit 15 participants, one for each condition.</a:t>
            </a:r>
            <a:endParaRPr sz="1600"/>
          </a:p>
          <a:p>
            <a:pPr indent="-323850" lvl="2" marL="1371600" rtl="0" algn="l">
              <a:spcBef>
                <a:spcPts val="0"/>
              </a:spcBef>
              <a:spcAft>
                <a:spcPts val="0"/>
              </a:spcAft>
              <a:buSzPts val="1500"/>
              <a:buChar char="■"/>
            </a:pPr>
            <a:r>
              <a:rPr lang="en-GB" sz="1500"/>
              <a:t>P1: (Light, 4mm)</a:t>
            </a:r>
            <a:endParaRPr sz="1500"/>
          </a:p>
          <a:p>
            <a:pPr indent="-323850" lvl="2" marL="1371600" rtl="0" algn="l">
              <a:spcBef>
                <a:spcPts val="0"/>
              </a:spcBef>
              <a:spcAft>
                <a:spcPts val="0"/>
              </a:spcAft>
              <a:buSzPts val="1500"/>
              <a:buChar char="■"/>
            </a:pPr>
            <a:r>
              <a:rPr lang="en-GB" sz="1500"/>
              <a:t>P2: (Light, 8mm)</a:t>
            </a:r>
            <a:endParaRPr sz="1500"/>
          </a:p>
          <a:p>
            <a:pPr indent="-323850" lvl="2" marL="1371600" rtl="0" algn="l">
              <a:spcBef>
                <a:spcPts val="0"/>
              </a:spcBef>
              <a:spcAft>
                <a:spcPts val="0"/>
              </a:spcAft>
              <a:buSzPts val="1500"/>
              <a:buChar char="■"/>
            </a:pPr>
            <a:r>
              <a:rPr lang="en-GB" sz="1500"/>
              <a:t>…</a:t>
            </a:r>
            <a:endParaRPr sz="1500"/>
          </a:p>
          <a:p>
            <a:pPr indent="-323850" lvl="2" marL="1371600" rtl="0" algn="l">
              <a:spcBef>
                <a:spcPts val="0"/>
              </a:spcBef>
              <a:spcAft>
                <a:spcPts val="0"/>
              </a:spcAft>
              <a:buSzPts val="1500"/>
              <a:buChar char="■"/>
            </a:pPr>
            <a:r>
              <a:rPr lang="en-GB" sz="1500"/>
              <a:t>P15: (Thermal, 12mm)</a:t>
            </a:r>
            <a:endParaRPr sz="16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How to test those 5 conditions?</a:t>
            </a:r>
            <a:endParaRPr/>
          </a:p>
        </p:txBody>
      </p:sp>
      <p:sp>
        <p:nvSpPr>
          <p:cNvPr id="468" name="Google Shape;468;p7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b="1" lang="en-GB">
                <a:solidFill>
                  <a:schemeClr val="dk1"/>
                </a:solidFill>
              </a:rPr>
              <a:t>Method 1: Between-Subject Design</a:t>
            </a:r>
            <a:endParaRPr b="1">
              <a:solidFill>
                <a:schemeClr val="dk1"/>
              </a:solidFill>
            </a:endParaRPr>
          </a:p>
          <a:p>
            <a:pPr indent="-330200" lvl="1" marL="914400" rtl="0" algn="l">
              <a:spcBef>
                <a:spcPts val="0"/>
              </a:spcBef>
              <a:spcAft>
                <a:spcPts val="0"/>
              </a:spcAft>
              <a:buSzPts val="1600"/>
              <a:buChar char="○"/>
            </a:pPr>
            <a:r>
              <a:rPr lang="en-GB" sz="1600"/>
              <a:t>Recruit 5 participants, one for each level for “Notification Type” .</a:t>
            </a:r>
            <a:endParaRPr sz="1600"/>
          </a:p>
          <a:p>
            <a:pPr indent="-323850" lvl="2" marL="1371600" rtl="0" algn="l">
              <a:spcBef>
                <a:spcPts val="0"/>
              </a:spcBef>
              <a:spcAft>
                <a:spcPts val="0"/>
              </a:spcAft>
              <a:buSzPts val="1500"/>
              <a:buChar char="■"/>
            </a:pPr>
            <a:r>
              <a:rPr lang="en-GB" sz="1500"/>
              <a:t>P1: (Light)</a:t>
            </a:r>
            <a:endParaRPr sz="1500"/>
          </a:p>
          <a:p>
            <a:pPr indent="-323850" lvl="2" marL="1371600" rtl="0" algn="l">
              <a:spcBef>
                <a:spcPts val="0"/>
              </a:spcBef>
              <a:spcAft>
                <a:spcPts val="0"/>
              </a:spcAft>
              <a:buSzPts val="1500"/>
              <a:buChar char="■"/>
            </a:pPr>
            <a:r>
              <a:rPr lang="en-GB" sz="1500"/>
              <a:t>P2: (Sound)</a:t>
            </a:r>
            <a:endParaRPr sz="1500"/>
          </a:p>
          <a:p>
            <a:pPr indent="-323850" lvl="2" marL="1371600" rtl="0" algn="l">
              <a:spcBef>
                <a:spcPts val="0"/>
              </a:spcBef>
              <a:spcAft>
                <a:spcPts val="0"/>
              </a:spcAft>
              <a:buSzPts val="1500"/>
              <a:buChar char="■"/>
            </a:pPr>
            <a:r>
              <a:rPr lang="en-GB" sz="1500"/>
              <a:t>P3: (Vibration)</a:t>
            </a:r>
            <a:endParaRPr sz="1500"/>
          </a:p>
          <a:p>
            <a:pPr indent="-323850" lvl="2" marL="1371600" rtl="0" algn="l">
              <a:spcBef>
                <a:spcPts val="0"/>
              </a:spcBef>
              <a:spcAft>
                <a:spcPts val="0"/>
              </a:spcAft>
              <a:buSzPts val="1500"/>
              <a:buChar char="■"/>
            </a:pPr>
            <a:r>
              <a:rPr lang="en-GB" sz="1500"/>
              <a:t>P4: (Poke)</a:t>
            </a:r>
            <a:endParaRPr sz="1500"/>
          </a:p>
          <a:p>
            <a:pPr indent="-323850" lvl="2" marL="1371600" rtl="0" algn="l">
              <a:spcBef>
                <a:spcPts val="0"/>
              </a:spcBef>
              <a:spcAft>
                <a:spcPts val="0"/>
              </a:spcAft>
              <a:buSzPts val="1500"/>
              <a:buChar char="■"/>
            </a:pPr>
            <a:r>
              <a:rPr lang="en-GB" sz="1500"/>
              <a:t>P5: (Thermal)</a:t>
            </a:r>
            <a:endParaRPr sz="1500"/>
          </a:p>
          <a:p>
            <a:pPr indent="-323850" lvl="1" marL="914400" rtl="0" algn="l">
              <a:spcBef>
                <a:spcPts val="0"/>
              </a:spcBef>
              <a:spcAft>
                <a:spcPts val="0"/>
              </a:spcAft>
              <a:buSzPts val="1500"/>
              <a:buChar char="○"/>
            </a:pPr>
            <a:r>
              <a:rPr lang="en-GB" sz="1600"/>
              <a:t>Any problem?</a:t>
            </a:r>
            <a:endParaRPr sz="15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How to test those 15 conditions?</a:t>
            </a:r>
            <a:endParaRPr/>
          </a:p>
        </p:txBody>
      </p:sp>
      <p:sp>
        <p:nvSpPr>
          <p:cNvPr id="474" name="Google Shape;474;p7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b="1" lang="en-GB">
                <a:solidFill>
                  <a:schemeClr val="dk1"/>
                </a:solidFill>
              </a:rPr>
              <a:t>Method 1: Between-Subject Design</a:t>
            </a:r>
            <a:endParaRPr b="1">
              <a:solidFill>
                <a:schemeClr val="dk1"/>
              </a:solidFill>
            </a:endParaRPr>
          </a:p>
          <a:p>
            <a:pPr indent="-330200" lvl="1" marL="914400" rtl="0" algn="l">
              <a:spcBef>
                <a:spcPts val="0"/>
              </a:spcBef>
              <a:spcAft>
                <a:spcPts val="0"/>
              </a:spcAft>
              <a:buSzPts val="1600"/>
              <a:buChar char="○"/>
            </a:pPr>
            <a:r>
              <a:rPr lang="en-GB" sz="1600"/>
              <a:t>Recruit 5 participants, one for each level for “Notification Type” .</a:t>
            </a:r>
            <a:endParaRPr sz="1600"/>
          </a:p>
          <a:p>
            <a:pPr indent="-323850" lvl="2" marL="1371600" rtl="0" algn="l">
              <a:spcBef>
                <a:spcPts val="0"/>
              </a:spcBef>
              <a:spcAft>
                <a:spcPts val="0"/>
              </a:spcAft>
              <a:buSzPts val="1500"/>
              <a:buChar char="■"/>
            </a:pPr>
            <a:r>
              <a:rPr lang="en-GB" sz="1500"/>
              <a:t>P1: (Light)</a:t>
            </a:r>
            <a:endParaRPr sz="1500"/>
          </a:p>
          <a:p>
            <a:pPr indent="-323850" lvl="2" marL="1371600" rtl="0" algn="l">
              <a:spcBef>
                <a:spcPts val="0"/>
              </a:spcBef>
              <a:spcAft>
                <a:spcPts val="0"/>
              </a:spcAft>
              <a:buSzPts val="1500"/>
              <a:buChar char="■"/>
            </a:pPr>
            <a:r>
              <a:rPr lang="en-GB" sz="1500"/>
              <a:t>P2: (Sound)</a:t>
            </a:r>
            <a:endParaRPr sz="1500"/>
          </a:p>
          <a:p>
            <a:pPr indent="-323850" lvl="2" marL="1371600" rtl="0" algn="l">
              <a:spcBef>
                <a:spcPts val="0"/>
              </a:spcBef>
              <a:spcAft>
                <a:spcPts val="0"/>
              </a:spcAft>
              <a:buSzPts val="1500"/>
              <a:buChar char="■"/>
            </a:pPr>
            <a:r>
              <a:rPr lang="en-GB" sz="1500"/>
              <a:t>P3: (Vibration)</a:t>
            </a:r>
            <a:endParaRPr sz="1500"/>
          </a:p>
          <a:p>
            <a:pPr indent="-323850" lvl="2" marL="1371600" rtl="0" algn="l">
              <a:spcBef>
                <a:spcPts val="0"/>
              </a:spcBef>
              <a:spcAft>
                <a:spcPts val="0"/>
              </a:spcAft>
              <a:buSzPts val="1500"/>
              <a:buChar char="■"/>
            </a:pPr>
            <a:r>
              <a:rPr lang="en-GB" sz="1500"/>
              <a:t>P4: (Poke)</a:t>
            </a:r>
            <a:endParaRPr sz="1500"/>
          </a:p>
          <a:p>
            <a:pPr indent="-323850" lvl="2" marL="1371600" rtl="0" algn="l">
              <a:spcBef>
                <a:spcPts val="0"/>
              </a:spcBef>
              <a:spcAft>
                <a:spcPts val="0"/>
              </a:spcAft>
              <a:buSzPts val="1500"/>
              <a:buChar char="■"/>
            </a:pPr>
            <a:r>
              <a:rPr lang="en-GB" sz="1500"/>
              <a:t>P5: (Thermal)</a:t>
            </a:r>
            <a:endParaRPr sz="1500"/>
          </a:p>
          <a:p>
            <a:pPr indent="-323850" lvl="1" marL="914400" rtl="0" algn="l">
              <a:spcBef>
                <a:spcPts val="0"/>
              </a:spcBef>
              <a:spcAft>
                <a:spcPts val="0"/>
              </a:spcAft>
              <a:buSzPts val="1500"/>
              <a:buChar char="○"/>
            </a:pPr>
            <a:r>
              <a:rPr lang="en-GB" sz="1600"/>
              <a:t>Any problem?</a:t>
            </a:r>
            <a:endParaRPr sz="1600"/>
          </a:p>
          <a:p>
            <a:pPr indent="-330200" lvl="2" marL="1371600" rtl="0" algn="l">
              <a:spcBef>
                <a:spcPts val="0"/>
              </a:spcBef>
              <a:spcAft>
                <a:spcPts val="0"/>
              </a:spcAft>
              <a:buSzPts val="1600"/>
              <a:buFont typeface="Arial"/>
              <a:buChar char="■"/>
            </a:pPr>
            <a:r>
              <a:rPr lang="en-GB" sz="1600">
                <a:latin typeface="Arial"/>
                <a:ea typeface="Arial"/>
                <a:cs typeface="Arial"/>
                <a:sym typeface="Arial"/>
              </a:rPr>
              <a:t>Individual Difference → Recruit more participants</a:t>
            </a:r>
            <a:endParaRPr sz="1600">
              <a:latin typeface="Arial"/>
              <a:ea typeface="Arial"/>
              <a:cs typeface="Arial"/>
              <a:sym typeface="Arial"/>
            </a:endParaRPr>
          </a:p>
          <a:p>
            <a:pPr indent="0" lvl="0" marL="914400" rtl="0" algn="l">
              <a:spcBef>
                <a:spcPts val="1200"/>
              </a:spcBef>
              <a:spcAft>
                <a:spcPts val="1200"/>
              </a:spcAft>
              <a:buNone/>
            </a:pPr>
            <a:r>
              <a:t/>
            </a:r>
            <a:endParaRPr sz="16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How to test those 15 conditions?</a:t>
            </a:r>
            <a:endParaRPr/>
          </a:p>
        </p:txBody>
      </p:sp>
      <p:sp>
        <p:nvSpPr>
          <p:cNvPr id="480" name="Google Shape;480;p7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b="1" lang="en-GB">
                <a:solidFill>
                  <a:schemeClr val="dk1"/>
                </a:solidFill>
              </a:rPr>
              <a:t>Method 1: Between-Subject Design</a:t>
            </a:r>
            <a:endParaRPr b="1">
              <a:solidFill>
                <a:schemeClr val="dk1"/>
              </a:solidFill>
            </a:endParaRPr>
          </a:p>
          <a:p>
            <a:pPr indent="-330200" lvl="1" marL="914400" rtl="0" algn="l">
              <a:spcBef>
                <a:spcPts val="0"/>
              </a:spcBef>
              <a:spcAft>
                <a:spcPts val="0"/>
              </a:spcAft>
              <a:buSzPts val="1600"/>
              <a:buChar char="○"/>
            </a:pPr>
            <a:r>
              <a:rPr lang="en-GB" sz="1600"/>
              <a:t>Recruit 5 participants, one for each level for “Notification Type” .</a:t>
            </a:r>
            <a:endParaRPr sz="1600"/>
          </a:p>
          <a:p>
            <a:pPr indent="-323850" lvl="2" marL="1371600" rtl="0" algn="l">
              <a:spcBef>
                <a:spcPts val="0"/>
              </a:spcBef>
              <a:spcAft>
                <a:spcPts val="0"/>
              </a:spcAft>
              <a:buSzPts val="1500"/>
              <a:buChar char="■"/>
            </a:pPr>
            <a:r>
              <a:rPr lang="en-GB" sz="1500"/>
              <a:t>P1: (Light)</a:t>
            </a:r>
            <a:endParaRPr sz="1500"/>
          </a:p>
          <a:p>
            <a:pPr indent="-323850" lvl="2" marL="1371600" rtl="0" algn="l">
              <a:spcBef>
                <a:spcPts val="0"/>
              </a:spcBef>
              <a:spcAft>
                <a:spcPts val="0"/>
              </a:spcAft>
              <a:buSzPts val="1500"/>
              <a:buChar char="■"/>
            </a:pPr>
            <a:r>
              <a:rPr lang="en-GB" sz="1500"/>
              <a:t>P2: (Sound)</a:t>
            </a:r>
            <a:endParaRPr sz="1500"/>
          </a:p>
          <a:p>
            <a:pPr indent="-323850" lvl="2" marL="1371600" rtl="0" algn="l">
              <a:spcBef>
                <a:spcPts val="0"/>
              </a:spcBef>
              <a:spcAft>
                <a:spcPts val="0"/>
              </a:spcAft>
              <a:buSzPts val="1500"/>
              <a:buChar char="■"/>
            </a:pPr>
            <a:r>
              <a:rPr lang="en-GB" sz="1500"/>
              <a:t>P3: (Vibration)</a:t>
            </a:r>
            <a:endParaRPr sz="1500"/>
          </a:p>
          <a:p>
            <a:pPr indent="-323850" lvl="2" marL="1371600" rtl="0" algn="l">
              <a:spcBef>
                <a:spcPts val="0"/>
              </a:spcBef>
              <a:spcAft>
                <a:spcPts val="0"/>
              </a:spcAft>
              <a:buSzPts val="1500"/>
              <a:buChar char="■"/>
            </a:pPr>
            <a:r>
              <a:rPr lang="en-GB" sz="1500"/>
              <a:t>P4: (Poke)</a:t>
            </a:r>
            <a:endParaRPr sz="1500"/>
          </a:p>
          <a:p>
            <a:pPr indent="-323850" lvl="2" marL="1371600" rtl="0" algn="l">
              <a:spcBef>
                <a:spcPts val="0"/>
              </a:spcBef>
              <a:spcAft>
                <a:spcPts val="0"/>
              </a:spcAft>
              <a:buSzPts val="1500"/>
              <a:buChar char="■"/>
            </a:pPr>
            <a:r>
              <a:rPr lang="en-GB" sz="1500"/>
              <a:t>P5: (Thermal)</a:t>
            </a:r>
            <a:endParaRPr sz="1500"/>
          </a:p>
          <a:p>
            <a:pPr indent="-323850" lvl="1" marL="914400" rtl="0" algn="l">
              <a:spcBef>
                <a:spcPts val="0"/>
              </a:spcBef>
              <a:spcAft>
                <a:spcPts val="0"/>
              </a:spcAft>
              <a:buSzPts val="1500"/>
              <a:buChar char="○"/>
            </a:pPr>
            <a:r>
              <a:rPr lang="en-GB" sz="1600"/>
              <a:t>Any problem?</a:t>
            </a:r>
            <a:endParaRPr sz="1600"/>
          </a:p>
          <a:p>
            <a:pPr indent="-330200" lvl="2" marL="1371600" rtl="0" algn="l">
              <a:spcBef>
                <a:spcPts val="0"/>
              </a:spcBef>
              <a:spcAft>
                <a:spcPts val="0"/>
              </a:spcAft>
              <a:buSzPts val="1600"/>
              <a:buFont typeface="Arial"/>
              <a:buChar char="■"/>
            </a:pPr>
            <a:r>
              <a:rPr lang="en-GB" sz="1600">
                <a:latin typeface="Arial"/>
                <a:ea typeface="Arial"/>
                <a:cs typeface="Arial"/>
                <a:sym typeface="Arial"/>
              </a:rPr>
              <a:t>Individual Difference → Recruit more participants</a:t>
            </a:r>
            <a:endParaRPr sz="1600">
              <a:latin typeface="Arial"/>
              <a:ea typeface="Arial"/>
              <a:cs typeface="Arial"/>
              <a:sym typeface="Arial"/>
            </a:endParaRPr>
          </a:p>
          <a:p>
            <a:pPr indent="-330200" lvl="1" marL="914400" rtl="0" algn="l">
              <a:spcBef>
                <a:spcPts val="0"/>
              </a:spcBef>
              <a:spcAft>
                <a:spcPts val="0"/>
              </a:spcAft>
              <a:buSzPts val="1600"/>
              <a:buChar char="○"/>
            </a:pPr>
            <a:r>
              <a:rPr b="1" lang="en-GB" sz="1800">
                <a:solidFill>
                  <a:schemeClr val="dk1"/>
                </a:solidFill>
              </a:rPr>
              <a:t>Problem of Method 1: </a:t>
            </a:r>
            <a:endParaRPr b="1" sz="1800">
              <a:solidFill>
                <a:schemeClr val="dk1"/>
              </a:solidFill>
            </a:endParaRPr>
          </a:p>
          <a:p>
            <a:pPr indent="-330200" lvl="2" marL="1371600" rtl="0" algn="l">
              <a:spcBef>
                <a:spcPts val="0"/>
              </a:spcBef>
              <a:spcAft>
                <a:spcPts val="0"/>
              </a:spcAft>
              <a:buSzPts val="1600"/>
              <a:buFont typeface="Gill Sans"/>
              <a:buChar char="■"/>
            </a:pPr>
            <a:r>
              <a:rPr lang="en-GB" sz="1600">
                <a:latin typeface="Gill Sans"/>
                <a:ea typeface="Gill Sans"/>
                <a:cs typeface="Gill Sans"/>
                <a:sym typeface="Gill Sans"/>
              </a:rPr>
              <a:t>Expensive</a:t>
            </a:r>
            <a:endParaRPr sz="16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How to test those 15 conditions?</a:t>
            </a:r>
            <a:endParaRPr/>
          </a:p>
        </p:txBody>
      </p:sp>
      <p:sp>
        <p:nvSpPr>
          <p:cNvPr id="486" name="Google Shape;486;p7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b="1" lang="en-GB">
                <a:solidFill>
                  <a:schemeClr val="dk1"/>
                </a:solidFill>
              </a:rPr>
              <a:t>Method 2: Within-Subject Design</a:t>
            </a:r>
            <a:endParaRPr b="1">
              <a:solidFill>
                <a:schemeClr val="dk1"/>
              </a:solidFill>
            </a:endParaRPr>
          </a:p>
          <a:p>
            <a:pPr indent="-330200" lvl="1" marL="914400" rtl="0" algn="l">
              <a:spcBef>
                <a:spcPts val="0"/>
              </a:spcBef>
              <a:spcAft>
                <a:spcPts val="0"/>
              </a:spcAft>
              <a:buSzPts val="1600"/>
              <a:buChar char="○"/>
            </a:pPr>
            <a:r>
              <a:rPr lang="en-GB" sz="1600"/>
              <a:t>Recruit 1 participants for all the 5 conditions.</a:t>
            </a:r>
            <a:endParaRPr sz="1600"/>
          </a:p>
          <a:p>
            <a:pPr indent="-317500" lvl="2" marL="1371600" rtl="0" algn="l">
              <a:spcBef>
                <a:spcPts val="0"/>
              </a:spcBef>
              <a:spcAft>
                <a:spcPts val="0"/>
              </a:spcAft>
              <a:buClr>
                <a:schemeClr val="dk1"/>
              </a:buClr>
              <a:buSzPts val="1400"/>
              <a:buChar char="■"/>
            </a:pPr>
            <a:r>
              <a:rPr lang="en-GB" sz="1600"/>
              <a:t>P1: </a:t>
            </a:r>
            <a:r>
              <a:rPr lang="en-GB" sz="1500"/>
              <a:t>(Light), (Sound), … , (Thermal)</a:t>
            </a:r>
            <a:endParaRPr sz="1500"/>
          </a:p>
          <a:p>
            <a:pPr indent="0" lvl="0" marL="1371600" rtl="0" algn="l">
              <a:spcBef>
                <a:spcPts val="1200"/>
              </a:spcBef>
              <a:spcAft>
                <a:spcPts val="1200"/>
              </a:spcAft>
              <a:buNone/>
            </a:pPr>
            <a:r>
              <a:t/>
            </a:r>
            <a:endParaRPr b="1">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Gill Sans"/>
                <a:ea typeface="Gill Sans"/>
                <a:cs typeface="Gill Sans"/>
                <a:sym typeface="Gill Sans"/>
              </a:rPr>
              <a:t>Outline</a:t>
            </a:r>
            <a:endParaRPr>
              <a:latin typeface="Gill Sans"/>
              <a:ea typeface="Gill Sans"/>
              <a:cs typeface="Gill Sans"/>
              <a:sym typeface="Gill Sans"/>
            </a:endParaRPr>
          </a:p>
        </p:txBody>
      </p:sp>
      <p:sp>
        <p:nvSpPr>
          <p:cNvPr id="98" name="Google Shape;98;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marR="0" rtl="0" algn="l">
              <a:lnSpc>
                <a:spcPct val="115000"/>
              </a:lnSpc>
              <a:spcBef>
                <a:spcPts val="0"/>
              </a:spcBef>
              <a:spcAft>
                <a:spcPts val="0"/>
              </a:spcAft>
              <a:buClr>
                <a:schemeClr val="dk1"/>
              </a:buClr>
              <a:buSzPts val="1800"/>
              <a:buFont typeface="Gill Sans"/>
              <a:buChar char="●"/>
            </a:pPr>
            <a:r>
              <a:rPr lang="en-GB">
                <a:solidFill>
                  <a:schemeClr val="dk1"/>
                </a:solidFill>
                <a:latin typeface="Gill Sans"/>
                <a:ea typeface="Gill Sans"/>
                <a:cs typeface="Gill Sans"/>
                <a:sym typeface="Gill Sans"/>
              </a:rPr>
              <a:t>The five step approach to</a:t>
            </a:r>
            <a:r>
              <a:rPr lang="en-GB">
                <a:solidFill>
                  <a:schemeClr val="dk1"/>
                </a:solidFill>
                <a:latin typeface="Gill Sans"/>
                <a:ea typeface="Gill Sans"/>
                <a:cs typeface="Gill Sans"/>
                <a:sym typeface="Gill Sans"/>
              </a:rPr>
              <a:t> Experiment Design (5 steps)</a:t>
            </a:r>
            <a:endParaRPr>
              <a:solidFill>
                <a:schemeClr val="dk1"/>
              </a:solidFill>
              <a:latin typeface="Gill Sans"/>
              <a:ea typeface="Gill Sans"/>
              <a:cs typeface="Gill Sans"/>
              <a:sym typeface="Gill Sans"/>
            </a:endParaRPr>
          </a:p>
          <a:p>
            <a:pPr indent="-330200" lvl="1" marL="914400" marR="0" rtl="0" algn="l">
              <a:lnSpc>
                <a:spcPct val="115000"/>
              </a:lnSpc>
              <a:spcBef>
                <a:spcPts val="0"/>
              </a:spcBef>
              <a:spcAft>
                <a:spcPts val="0"/>
              </a:spcAft>
              <a:buClr>
                <a:schemeClr val="dk1"/>
              </a:buClr>
              <a:buSzPts val="1600"/>
              <a:buFont typeface="Gill Sans"/>
              <a:buAutoNum type="alphaLcPeriod"/>
            </a:pPr>
            <a:r>
              <a:rPr lang="en-GB" sz="1600">
                <a:solidFill>
                  <a:schemeClr val="dk1"/>
                </a:solidFill>
                <a:latin typeface="Gill Sans"/>
                <a:ea typeface="Gill Sans"/>
                <a:cs typeface="Gill Sans"/>
                <a:sym typeface="Gill Sans"/>
              </a:rPr>
              <a:t>Define the research question </a:t>
            </a:r>
            <a:endParaRPr sz="1600">
              <a:solidFill>
                <a:schemeClr val="dk1"/>
              </a:solidFill>
              <a:latin typeface="Gill Sans"/>
              <a:ea typeface="Gill Sans"/>
              <a:cs typeface="Gill Sans"/>
              <a:sym typeface="Gill Sans"/>
            </a:endParaRPr>
          </a:p>
          <a:p>
            <a:pPr indent="-330200" lvl="1" marL="914400" marR="0" rtl="0" algn="l">
              <a:lnSpc>
                <a:spcPct val="115000"/>
              </a:lnSpc>
              <a:spcBef>
                <a:spcPts val="0"/>
              </a:spcBef>
              <a:spcAft>
                <a:spcPts val="0"/>
              </a:spcAft>
              <a:buClr>
                <a:schemeClr val="dk1"/>
              </a:buClr>
              <a:buSzPts val="1600"/>
              <a:buFont typeface="Gill Sans"/>
              <a:buAutoNum type="alphaLcPeriod"/>
            </a:pPr>
            <a:r>
              <a:rPr lang="en-GB" sz="1600">
                <a:solidFill>
                  <a:schemeClr val="dk1"/>
                </a:solidFill>
                <a:latin typeface="Gill Sans"/>
                <a:ea typeface="Gill Sans"/>
                <a:cs typeface="Gill Sans"/>
                <a:sym typeface="Gill Sans"/>
              </a:rPr>
              <a:t>Determine variables </a:t>
            </a:r>
            <a:endParaRPr sz="1600">
              <a:solidFill>
                <a:schemeClr val="dk1"/>
              </a:solidFill>
              <a:latin typeface="Gill Sans"/>
              <a:ea typeface="Gill Sans"/>
              <a:cs typeface="Gill Sans"/>
              <a:sym typeface="Gill Sans"/>
            </a:endParaRPr>
          </a:p>
          <a:p>
            <a:pPr indent="-330200" lvl="1" marL="914400" marR="0" rtl="0" algn="l">
              <a:lnSpc>
                <a:spcPct val="115000"/>
              </a:lnSpc>
              <a:spcBef>
                <a:spcPts val="0"/>
              </a:spcBef>
              <a:spcAft>
                <a:spcPts val="0"/>
              </a:spcAft>
              <a:buClr>
                <a:schemeClr val="dk1"/>
              </a:buClr>
              <a:buSzPts val="1600"/>
              <a:buFont typeface="Gill Sans"/>
              <a:buAutoNum type="alphaLcPeriod"/>
            </a:pPr>
            <a:r>
              <a:rPr lang="en-GB" sz="1600">
                <a:solidFill>
                  <a:schemeClr val="dk1"/>
                </a:solidFill>
                <a:latin typeface="Gill Sans"/>
                <a:ea typeface="Gill Sans"/>
                <a:cs typeface="Gill Sans"/>
                <a:sym typeface="Gill Sans"/>
              </a:rPr>
              <a:t>Arrange conditions </a:t>
            </a:r>
            <a:endParaRPr sz="1600">
              <a:solidFill>
                <a:schemeClr val="dk1"/>
              </a:solidFill>
              <a:latin typeface="Gill Sans"/>
              <a:ea typeface="Gill Sans"/>
              <a:cs typeface="Gill Sans"/>
              <a:sym typeface="Gill Sans"/>
            </a:endParaRPr>
          </a:p>
          <a:p>
            <a:pPr indent="-330200" lvl="1" marL="914400" marR="0" rtl="0" algn="l">
              <a:lnSpc>
                <a:spcPct val="115000"/>
              </a:lnSpc>
              <a:spcBef>
                <a:spcPts val="0"/>
              </a:spcBef>
              <a:spcAft>
                <a:spcPts val="0"/>
              </a:spcAft>
              <a:buClr>
                <a:schemeClr val="dk1"/>
              </a:buClr>
              <a:buSzPts val="1600"/>
              <a:buFont typeface="Gill Sans"/>
              <a:buAutoNum type="alphaLcPeriod"/>
            </a:pPr>
            <a:r>
              <a:rPr lang="en-GB" sz="1600">
                <a:solidFill>
                  <a:schemeClr val="dk1"/>
                </a:solidFill>
                <a:latin typeface="Gill Sans"/>
                <a:ea typeface="Gill Sans"/>
                <a:cs typeface="Gill Sans"/>
                <a:sym typeface="Gill Sans"/>
              </a:rPr>
              <a:t>Decide blocks and trials </a:t>
            </a:r>
            <a:endParaRPr sz="1600">
              <a:solidFill>
                <a:schemeClr val="dk1"/>
              </a:solidFill>
              <a:latin typeface="Gill Sans"/>
              <a:ea typeface="Gill Sans"/>
              <a:cs typeface="Gill Sans"/>
              <a:sym typeface="Gill Sans"/>
            </a:endParaRPr>
          </a:p>
          <a:p>
            <a:pPr indent="-330200" lvl="1" marL="914400" marR="0" rtl="0" algn="l">
              <a:lnSpc>
                <a:spcPct val="115000"/>
              </a:lnSpc>
              <a:spcBef>
                <a:spcPts val="0"/>
              </a:spcBef>
              <a:spcAft>
                <a:spcPts val="0"/>
              </a:spcAft>
              <a:buClr>
                <a:schemeClr val="dk1"/>
              </a:buClr>
              <a:buSzPts val="1600"/>
              <a:buFont typeface="Gill Sans"/>
              <a:buAutoNum type="alphaLcPeriod"/>
            </a:pPr>
            <a:r>
              <a:rPr lang="en-GB" sz="1600">
                <a:solidFill>
                  <a:schemeClr val="dk1"/>
                </a:solidFill>
                <a:latin typeface="Gill Sans"/>
                <a:ea typeface="Gill Sans"/>
                <a:cs typeface="Gill Sans"/>
                <a:sym typeface="Gill Sans"/>
              </a:rPr>
              <a:t>Set instruction and procedures</a:t>
            </a:r>
            <a:endParaRPr sz="1600">
              <a:solidFill>
                <a:schemeClr val="dk1"/>
              </a:solidFill>
              <a:latin typeface="Gill Sans"/>
              <a:ea typeface="Gill Sans"/>
              <a:cs typeface="Gill Sans"/>
              <a:sym typeface="Gill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How to test those 15 conditions?</a:t>
            </a:r>
            <a:endParaRPr/>
          </a:p>
        </p:txBody>
      </p:sp>
      <p:sp>
        <p:nvSpPr>
          <p:cNvPr id="492" name="Google Shape;492;p7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b="1" lang="en-GB">
                <a:solidFill>
                  <a:schemeClr val="dk1"/>
                </a:solidFill>
              </a:rPr>
              <a:t>Method 2: Within-Subject Design</a:t>
            </a:r>
            <a:endParaRPr b="1">
              <a:solidFill>
                <a:schemeClr val="dk1"/>
              </a:solidFill>
            </a:endParaRPr>
          </a:p>
          <a:p>
            <a:pPr indent="-330200" lvl="1" marL="914400" rtl="0" algn="l">
              <a:spcBef>
                <a:spcPts val="0"/>
              </a:spcBef>
              <a:spcAft>
                <a:spcPts val="0"/>
              </a:spcAft>
              <a:buSzPts val="1600"/>
              <a:buChar char="○"/>
            </a:pPr>
            <a:r>
              <a:rPr lang="en-GB" sz="1600"/>
              <a:t>Recruit “N” participants account for generalizability.</a:t>
            </a:r>
            <a:endParaRPr sz="1600"/>
          </a:p>
          <a:p>
            <a:pPr indent="-317500" lvl="2" marL="1371600" rtl="0" algn="l">
              <a:spcBef>
                <a:spcPts val="0"/>
              </a:spcBef>
              <a:spcAft>
                <a:spcPts val="0"/>
              </a:spcAft>
              <a:buClr>
                <a:schemeClr val="dk1"/>
              </a:buClr>
              <a:buSzPts val="1400"/>
              <a:buChar char="■"/>
            </a:pPr>
            <a:r>
              <a:rPr lang="en-GB" sz="1600"/>
              <a:t>P1: </a:t>
            </a:r>
            <a:r>
              <a:rPr lang="en-GB" sz="1500"/>
              <a:t>(Light), (Sound), … , (Thermal)</a:t>
            </a:r>
            <a:endParaRPr sz="1500"/>
          </a:p>
          <a:p>
            <a:pPr indent="-317500" lvl="2" marL="1371600" rtl="0" algn="l">
              <a:spcBef>
                <a:spcPts val="0"/>
              </a:spcBef>
              <a:spcAft>
                <a:spcPts val="0"/>
              </a:spcAft>
              <a:buClr>
                <a:schemeClr val="dk1"/>
              </a:buClr>
              <a:buSzPts val="1400"/>
              <a:buChar char="■"/>
            </a:pPr>
            <a:r>
              <a:rPr lang="en-GB" sz="1600"/>
              <a:t>P2: </a:t>
            </a:r>
            <a:r>
              <a:rPr lang="en-GB" sz="1500"/>
              <a:t>(Light), (Sound), … , (Thermal)</a:t>
            </a:r>
            <a:endParaRPr sz="1500"/>
          </a:p>
          <a:p>
            <a:pPr indent="-323850" lvl="2" marL="1371600" rtl="0" algn="l">
              <a:spcBef>
                <a:spcPts val="0"/>
              </a:spcBef>
              <a:spcAft>
                <a:spcPts val="0"/>
              </a:spcAft>
              <a:buSzPts val="1500"/>
              <a:buChar char="■"/>
            </a:pPr>
            <a:r>
              <a:rPr lang="en-GB" sz="1500"/>
              <a:t>…</a:t>
            </a:r>
            <a:endParaRPr sz="1500"/>
          </a:p>
          <a:p>
            <a:pPr indent="-323850" lvl="2" marL="1371600" rtl="0" algn="l">
              <a:spcBef>
                <a:spcPts val="0"/>
              </a:spcBef>
              <a:spcAft>
                <a:spcPts val="0"/>
              </a:spcAft>
              <a:buSzPts val="1500"/>
              <a:buChar char="■"/>
            </a:pPr>
            <a:r>
              <a:rPr lang="en-GB" sz="1500"/>
              <a:t>PN: </a:t>
            </a:r>
            <a:r>
              <a:rPr lang="en-GB" sz="1500"/>
              <a:t>(Light), (Sound), … , (Thermal)</a:t>
            </a:r>
            <a:endParaRPr b="1">
              <a:solidFill>
                <a:schemeClr val="dk1"/>
              </a:solidFill>
            </a:endParaRPr>
          </a:p>
          <a:p>
            <a:pPr indent="-342900" lvl="0" marL="457200" rtl="0" algn="l">
              <a:spcBef>
                <a:spcPts val="0"/>
              </a:spcBef>
              <a:spcAft>
                <a:spcPts val="0"/>
              </a:spcAft>
              <a:buClr>
                <a:schemeClr val="dk1"/>
              </a:buClr>
              <a:buSzPts val="1800"/>
              <a:buChar char="●"/>
            </a:pPr>
            <a:r>
              <a:rPr b="1" lang="en-GB">
                <a:solidFill>
                  <a:schemeClr val="dk1"/>
                </a:solidFill>
              </a:rPr>
              <a:t>Problem of Method 2: </a:t>
            </a:r>
            <a:endParaRPr b="1">
              <a:solidFill>
                <a:schemeClr val="dk1"/>
              </a:solidFill>
            </a:endParaRPr>
          </a:p>
          <a:p>
            <a:pPr indent="-317500" lvl="1" marL="914400" rtl="0" algn="l">
              <a:spcBef>
                <a:spcPts val="0"/>
              </a:spcBef>
              <a:spcAft>
                <a:spcPts val="0"/>
              </a:spcAft>
              <a:buClr>
                <a:schemeClr val="dk1"/>
              </a:buClr>
              <a:buSzPts val="1400"/>
              <a:buChar char="○"/>
            </a:pPr>
            <a:r>
              <a:t/>
            </a:r>
            <a:endParaRPr b="1">
              <a:solidFill>
                <a:schemeClr val="dk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How to test those 15 conditions?</a:t>
            </a:r>
            <a:endParaRPr/>
          </a:p>
        </p:txBody>
      </p:sp>
      <p:sp>
        <p:nvSpPr>
          <p:cNvPr id="498" name="Google Shape;498;p7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b="1" lang="en-GB">
                <a:solidFill>
                  <a:schemeClr val="dk1"/>
                </a:solidFill>
              </a:rPr>
              <a:t>Method 2: Within-Subject Design</a:t>
            </a:r>
            <a:endParaRPr b="1">
              <a:solidFill>
                <a:schemeClr val="dk1"/>
              </a:solidFill>
            </a:endParaRPr>
          </a:p>
          <a:p>
            <a:pPr indent="-330200" lvl="1" marL="914400" rtl="0" algn="l">
              <a:spcBef>
                <a:spcPts val="0"/>
              </a:spcBef>
              <a:spcAft>
                <a:spcPts val="0"/>
              </a:spcAft>
              <a:buSzPts val="1600"/>
              <a:buChar char="○"/>
            </a:pPr>
            <a:r>
              <a:rPr lang="en-GB" sz="1600"/>
              <a:t>Recruit “N” participants account for individual differences and generalizability.</a:t>
            </a:r>
            <a:endParaRPr sz="1600"/>
          </a:p>
          <a:p>
            <a:pPr indent="-317500" lvl="2" marL="1371600" rtl="0" algn="l">
              <a:spcBef>
                <a:spcPts val="0"/>
              </a:spcBef>
              <a:spcAft>
                <a:spcPts val="0"/>
              </a:spcAft>
              <a:buClr>
                <a:schemeClr val="dk1"/>
              </a:buClr>
              <a:buSzPts val="1400"/>
              <a:buChar char="■"/>
            </a:pPr>
            <a:r>
              <a:rPr lang="en-GB" sz="1600"/>
              <a:t>P1: </a:t>
            </a:r>
            <a:r>
              <a:rPr lang="en-GB" sz="1500"/>
              <a:t>(Light), (Sound), … , (Thermal)</a:t>
            </a:r>
            <a:endParaRPr sz="1500"/>
          </a:p>
          <a:p>
            <a:pPr indent="-317500" lvl="2" marL="1371600" rtl="0" algn="l">
              <a:spcBef>
                <a:spcPts val="0"/>
              </a:spcBef>
              <a:spcAft>
                <a:spcPts val="0"/>
              </a:spcAft>
              <a:buClr>
                <a:schemeClr val="dk1"/>
              </a:buClr>
              <a:buSzPts val="1400"/>
              <a:buChar char="■"/>
            </a:pPr>
            <a:r>
              <a:rPr lang="en-GB" sz="1600"/>
              <a:t>P2: </a:t>
            </a:r>
            <a:r>
              <a:rPr lang="en-GB" sz="1500"/>
              <a:t>(Light), (Sound), … , (Thermal)</a:t>
            </a:r>
            <a:endParaRPr sz="1500"/>
          </a:p>
          <a:p>
            <a:pPr indent="-323850" lvl="2" marL="1371600" rtl="0" algn="l">
              <a:spcBef>
                <a:spcPts val="0"/>
              </a:spcBef>
              <a:spcAft>
                <a:spcPts val="0"/>
              </a:spcAft>
              <a:buSzPts val="1500"/>
              <a:buChar char="■"/>
            </a:pPr>
            <a:r>
              <a:rPr lang="en-GB" sz="1500"/>
              <a:t>…</a:t>
            </a:r>
            <a:endParaRPr sz="1500"/>
          </a:p>
          <a:p>
            <a:pPr indent="-323850" lvl="2" marL="1371600" rtl="0" algn="l">
              <a:spcBef>
                <a:spcPts val="0"/>
              </a:spcBef>
              <a:spcAft>
                <a:spcPts val="0"/>
              </a:spcAft>
              <a:buSzPts val="1500"/>
              <a:buChar char="■"/>
            </a:pPr>
            <a:r>
              <a:rPr lang="en-GB" sz="1500"/>
              <a:t>PN: (Light), (Sound), … , (Thermal)</a:t>
            </a:r>
            <a:endParaRPr b="1">
              <a:solidFill>
                <a:schemeClr val="dk1"/>
              </a:solidFill>
            </a:endParaRPr>
          </a:p>
          <a:p>
            <a:pPr indent="-342900" lvl="0" marL="457200" rtl="0" algn="l">
              <a:spcBef>
                <a:spcPts val="0"/>
              </a:spcBef>
              <a:spcAft>
                <a:spcPts val="0"/>
              </a:spcAft>
              <a:buClr>
                <a:schemeClr val="dk1"/>
              </a:buClr>
              <a:buSzPts val="1800"/>
              <a:buChar char="●"/>
            </a:pPr>
            <a:r>
              <a:rPr b="1" lang="en-GB">
                <a:solidFill>
                  <a:schemeClr val="dk1"/>
                </a:solidFill>
              </a:rPr>
              <a:t>Problem of Method 2: </a:t>
            </a:r>
            <a:endParaRPr b="1">
              <a:solidFill>
                <a:schemeClr val="dk1"/>
              </a:solidFill>
            </a:endParaRPr>
          </a:p>
          <a:p>
            <a:pPr indent="-317500" lvl="1" marL="914400" rtl="0" algn="l">
              <a:spcBef>
                <a:spcPts val="0"/>
              </a:spcBef>
              <a:spcAft>
                <a:spcPts val="0"/>
              </a:spcAft>
              <a:buClr>
                <a:schemeClr val="dk1"/>
              </a:buClr>
              <a:buSzPts val="1400"/>
              <a:buChar char="○"/>
            </a:pPr>
            <a:r>
              <a:rPr lang="en-GB" sz="1600"/>
              <a:t>Confounding Variable: Practice / Order Effect</a:t>
            </a:r>
            <a:endParaRPr b="1">
              <a:solidFill>
                <a:schemeClr val="dk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How to deal with the </a:t>
            </a:r>
            <a:r>
              <a:rPr b="1" lang="en-GB"/>
              <a:t>Order Effect</a:t>
            </a:r>
            <a:r>
              <a:rPr lang="en-GB"/>
              <a:t>?</a:t>
            </a:r>
            <a:endParaRPr/>
          </a:p>
        </p:txBody>
      </p:sp>
      <p:sp>
        <p:nvSpPr>
          <p:cNvPr id="504" name="Google Shape;504;p76"/>
          <p:cNvSpPr txBox="1"/>
          <p:nvPr>
            <p:ph idx="1" type="body"/>
          </p:nvPr>
        </p:nvSpPr>
        <p:spPr>
          <a:xfrm>
            <a:off x="311700" y="1152475"/>
            <a:ext cx="8520600" cy="9666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780"/>
              </a:spcBef>
              <a:spcAft>
                <a:spcPts val="0"/>
              </a:spcAft>
              <a:buNone/>
            </a:pPr>
            <a:r>
              <a:rPr b="1" lang="en-GB">
                <a:solidFill>
                  <a:schemeClr val="dk1"/>
                </a:solidFill>
              </a:rPr>
              <a:t>Assumption: </a:t>
            </a:r>
            <a:r>
              <a:rPr lang="en-GB">
                <a:solidFill>
                  <a:schemeClr val="dk1"/>
                </a:solidFill>
              </a:rPr>
              <a:t>The order effect is (i) symmetric, which means A →</a:t>
            </a:r>
            <a:r>
              <a:rPr lang="en-GB">
                <a:solidFill>
                  <a:schemeClr val="dk1"/>
                </a:solidFill>
              </a:rPr>
              <a:t> </a:t>
            </a:r>
            <a:r>
              <a:rPr lang="en-GB">
                <a:solidFill>
                  <a:schemeClr val="dk1"/>
                </a:solidFill>
              </a:rPr>
              <a:t>B = B → A, </a:t>
            </a:r>
            <a:r>
              <a:rPr lang="en-GB">
                <a:solidFill>
                  <a:schemeClr val="dk1"/>
                </a:solidFill>
              </a:rPr>
              <a:t>and (ii)</a:t>
            </a:r>
            <a:r>
              <a:rPr lang="en-GB">
                <a:solidFill>
                  <a:schemeClr val="dk1"/>
                </a:solidFill>
              </a:rPr>
              <a:t> linear, which means the increment between different conditions is the same.</a:t>
            </a:r>
            <a:endParaRPr>
              <a:solidFill>
                <a:schemeClr val="dk1"/>
              </a:solidFill>
            </a:endParaRPr>
          </a:p>
        </p:txBody>
      </p:sp>
      <p:sp>
        <p:nvSpPr>
          <p:cNvPr id="505" name="Google Shape;505;p76"/>
          <p:cNvSpPr txBox="1"/>
          <p:nvPr/>
        </p:nvSpPr>
        <p:spPr>
          <a:xfrm>
            <a:off x="311700" y="2119175"/>
            <a:ext cx="8520600" cy="21240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dk1"/>
              </a:buClr>
              <a:buSzPts val="1800"/>
              <a:buChar char="●"/>
            </a:pPr>
            <a:r>
              <a:rPr lang="en-GB" sz="1800">
                <a:solidFill>
                  <a:schemeClr val="dk1"/>
                </a:solidFill>
              </a:rPr>
              <a:t>We can use </a:t>
            </a:r>
            <a:r>
              <a:rPr b="1" lang="en-GB" sz="1800">
                <a:solidFill>
                  <a:schemeClr val="dk1"/>
                </a:solidFill>
              </a:rPr>
              <a:t>Counter-Balancing</a:t>
            </a:r>
            <a:r>
              <a:rPr lang="en-GB" sz="1800">
                <a:solidFill>
                  <a:schemeClr val="dk1"/>
                </a:solidFill>
              </a:rPr>
              <a:t> to cancel the effect out :)</a:t>
            </a:r>
            <a:endParaRPr sz="1800">
              <a:solidFill>
                <a:schemeClr val="dk1"/>
              </a:solidFill>
            </a:endParaRPr>
          </a:p>
          <a:p>
            <a:pPr indent="-342900" lvl="0" marL="457200" rtl="0" algn="l">
              <a:lnSpc>
                <a:spcPct val="150000"/>
              </a:lnSpc>
              <a:spcBef>
                <a:spcPts val="0"/>
              </a:spcBef>
              <a:spcAft>
                <a:spcPts val="0"/>
              </a:spcAft>
              <a:buClr>
                <a:schemeClr val="dk1"/>
              </a:buClr>
              <a:buSzPts val="1800"/>
              <a:buChar char="●"/>
            </a:pPr>
            <a:r>
              <a:rPr lang="en-GB" sz="1800">
                <a:solidFill>
                  <a:schemeClr val="dk1"/>
                </a:solidFill>
              </a:rPr>
              <a:t>Example: assume the transferring effect between (A after B) and (B after A) are both 10</a:t>
            </a:r>
            <a:endParaRPr sz="1800">
              <a:solidFill>
                <a:schemeClr val="dk1"/>
              </a:solidFill>
            </a:endParaRPr>
          </a:p>
          <a:p>
            <a:pPr indent="-342900" lvl="1" marL="914400" rtl="0" algn="l">
              <a:lnSpc>
                <a:spcPct val="150000"/>
              </a:lnSpc>
              <a:spcBef>
                <a:spcPts val="0"/>
              </a:spcBef>
              <a:spcAft>
                <a:spcPts val="0"/>
              </a:spcAft>
              <a:buClr>
                <a:schemeClr val="dk1"/>
              </a:buClr>
              <a:buSzPts val="1800"/>
              <a:buChar char="○"/>
            </a:pPr>
            <a:r>
              <a:rPr lang="en-GB" sz="1600">
                <a:solidFill>
                  <a:schemeClr val="dk2"/>
                </a:solidFill>
              </a:rPr>
              <a:t>Participant 1: A followed by B (A B)</a:t>
            </a:r>
            <a:endParaRPr sz="1600">
              <a:solidFill>
                <a:schemeClr val="dk2"/>
              </a:solidFill>
            </a:endParaRPr>
          </a:p>
          <a:p>
            <a:pPr indent="-342900" lvl="1" marL="914400" rtl="0" algn="l">
              <a:lnSpc>
                <a:spcPct val="150000"/>
              </a:lnSpc>
              <a:spcBef>
                <a:spcPts val="0"/>
              </a:spcBef>
              <a:spcAft>
                <a:spcPts val="0"/>
              </a:spcAft>
              <a:buClr>
                <a:schemeClr val="dk1"/>
              </a:buClr>
              <a:buSzPts val="1800"/>
              <a:buChar char="○"/>
            </a:pPr>
            <a:r>
              <a:rPr lang="en-GB" sz="1600">
                <a:solidFill>
                  <a:schemeClr val="dk2"/>
                </a:solidFill>
              </a:rPr>
              <a:t>Participant 2: B followed by A (B A)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How to deal with the </a:t>
            </a:r>
            <a:r>
              <a:rPr b="1" lang="en-GB"/>
              <a:t>Order Effect</a:t>
            </a:r>
            <a:r>
              <a:rPr lang="en-GB"/>
              <a:t>?</a:t>
            </a:r>
            <a:endParaRPr/>
          </a:p>
        </p:txBody>
      </p:sp>
      <p:sp>
        <p:nvSpPr>
          <p:cNvPr id="511" name="Google Shape;511;p77"/>
          <p:cNvSpPr txBox="1"/>
          <p:nvPr>
            <p:ph idx="1" type="body"/>
          </p:nvPr>
        </p:nvSpPr>
        <p:spPr>
          <a:xfrm>
            <a:off x="311700" y="1152475"/>
            <a:ext cx="8520600" cy="9666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780"/>
              </a:spcBef>
              <a:spcAft>
                <a:spcPts val="0"/>
              </a:spcAft>
              <a:buNone/>
            </a:pPr>
            <a:r>
              <a:rPr b="1" lang="en-GB">
                <a:solidFill>
                  <a:schemeClr val="dk1"/>
                </a:solidFill>
              </a:rPr>
              <a:t>Assumption: </a:t>
            </a:r>
            <a:r>
              <a:rPr lang="en-GB">
                <a:solidFill>
                  <a:schemeClr val="dk1"/>
                </a:solidFill>
              </a:rPr>
              <a:t>The order effect is (i) symmetric, which means A → B = B → A, and (ii) linear, which means the increment between different conditions is the same.</a:t>
            </a:r>
            <a:endParaRPr>
              <a:solidFill>
                <a:schemeClr val="dk1"/>
              </a:solidFill>
            </a:endParaRPr>
          </a:p>
        </p:txBody>
      </p:sp>
      <p:sp>
        <p:nvSpPr>
          <p:cNvPr id="512" name="Google Shape;512;p77"/>
          <p:cNvSpPr txBox="1"/>
          <p:nvPr/>
        </p:nvSpPr>
        <p:spPr>
          <a:xfrm>
            <a:off x="311700" y="2119175"/>
            <a:ext cx="8520600" cy="20163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Clr>
                <a:schemeClr val="dk1"/>
              </a:buClr>
              <a:buSzPts val="1700"/>
              <a:buChar char="●"/>
            </a:pPr>
            <a:r>
              <a:rPr lang="en-GB" sz="1700">
                <a:solidFill>
                  <a:schemeClr val="dk1"/>
                </a:solidFill>
              </a:rPr>
              <a:t>We can use </a:t>
            </a:r>
            <a:r>
              <a:rPr b="1" lang="en-GB" sz="1700">
                <a:solidFill>
                  <a:schemeClr val="dk1"/>
                </a:solidFill>
              </a:rPr>
              <a:t>Counter-Balancing</a:t>
            </a:r>
            <a:r>
              <a:rPr lang="en-GB" sz="1700">
                <a:solidFill>
                  <a:schemeClr val="dk1"/>
                </a:solidFill>
              </a:rPr>
              <a:t> to cancel the effect out :)</a:t>
            </a:r>
            <a:endParaRPr sz="1700">
              <a:solidFill>
                <a:schemeClr val="dk1"/>
              </a:solidFill>
            </a:endParaRPr>
          </a:p>
          <a:p>
            <a:pPr indent="-336550" lvl="0" marL="457200" rtl="0" algn="l">
              <a:lnSpc>
                <a:spcPct val="150000"/>
              </a:lnSpc>
              <a:spcBef>
                <a:spcPts val="0"/>
              </a:spcBef>
              <a:spcAft>
                <a:spcPts val="0"/>
              </a:spcAft>
              <a:buClr>
                <a:schemeClr val="dk1"/>
              </a:buClr>
              <a:buSzPts val="1700"/>
              <a:buChar char="●"/>
            </a:pPr>
            <a:r>
              <a:rPr lang="en-GB" sz="1700">
                <a:solidFill>
                  <a:schemeClr val="dk1"/>
                </a:solidFill>
              </a:rPr>
              <a:t>Example: assume the transferring effect between (A after B) and (B after A) are both 10</a:t>
            </a:r>
            <a:endParaRPr sz="1700">
              <a:solidFill>
                <a:schemeClr val="dk1"/>
              </a:solidFill>
            </a:endParaRPr>
          </a:p>
          <a:p>
            <a:pPr indent="-336550" lvl="1" marL="914400" rtl="0" algn="l">
              <a:lnSpc>
                <a:spcPct val="150000"/>
              </a:lnSpc>
              <a:spcBef>
                <a:spcPts val="0"/>
              </a:spcBef>
              <a:spcAft>
                <a:spcPts val="0"/>
              </a:spcAft>
              <a:buClr>
                <a:schemeClr val="dk1"/>
              </a:buClr>
              <a:buSzPts val="1700"/>
              <a:buChar char="○"/>
            </a:pPr>
            <a:r>
              <a:rPr lang="en-GB" sz="1500">
                <a:solidFill>
                  <a:schemeClr val="dk2"/>
                </a:solidFill>
              </a:rPr>
              <a:t>Participant 1: A followed by B (A B)</a:t>
            </a:r>
            <a:endParaRPr sz="1500">
              <a:solidFill>
                <a:schemeClr val="dk2"/>
              </a:solidFill>
            </a:endParaRPr>
          </a:p>
          <a:p>
            <a:pPr indent="-336550" lvl="1" marL="914400" rtl="0" algn="l">
              <a:lnSpc>
                <a:spcPct val="150000"/>
              </a:lnSpc>
              <a:spcBef>
                <a:spcPts val="0"/>
              </a:spcBef>
              <a:spcAft>
                <a:spcPts val="0"/>
              </a:spcAft>
              <a:buClr>
                <a:schemeClr val="dk1"/>
              </a:buClr>
              <a:buSzPts val="1700"/>
              <a:buChar char="○"/>
            </a:pPr>
            <a:r>
              <a:rPr lang="en-GB" sz="1500">
                <a:solidFill>
                  <a:schemeClr val="dk2"/>
                </a:solidFill>
              </a:rPr>
              <a:t>Participant 2: B followed by A (B A) </a:t>
            </a:r>
            <a:endParaRPr sz="1300"/>
          </a:p>
        </p:txBody>
      </p:sp>
      <p:graphicFrame>
        <p:nvGraphicFramePr>
          <p:cNvPr id="513" name="Google Shape;513;p77"/>
          <p:cNvGraphicFramePr/>
          <p:nvPr/>
        </p:nvGraphicFramePr>
        <p:xfrm>
          <a:off x="5192100" y="3078025"/>
          <a:ext cx="3000000" cy="3000000"/>
        </p:xfrm>
        <a:graphic>
          <a:graphicData uri="http://schemas.openxmlformats.org/drawingml/2006/table">
            <a:tbl>
              <a:tblPr>
                <a:noFill/>
                <a:tableStyleId>{B725D421-E33E-45ED-A744-319CD5D946BA}</a:tableStyleId>
              </a:tblPr>
              <a:tblGrid>
                <a:gridCol w="1105250"/>
                <a:gridCol w="1105250"/>
                <a:gridCol w="1105250"/>
              </a:tblGrid>
              <a:tr h="6095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b="1" lang="en-GB"/>
                        <a:t>Effect of A</a:t>
                      </a:r>
                      <a:endParaRPr b="1"/>
                    </a:p>
                  </a:txBody>
                  <a:tcPr marT="91425" marB="91425" marR="91425" marL="91425"/>
                </a:tc>
                <a:tc>
                  <a:txBody>
                    <a:bodyPr/>
                    <a:lstStyle/>
                    <a:p>
                      <a:pPr indent="0" lvl="0" marL="0" rtl="0" algn="l">
                        <a:spcBef>
                          <a:spcPts val="0"/>
                        </a:spcBef>
                        <a:spcAft>
                          <a:spcPts val="0"/>
                        </a:spcAft>
                        <a:buNone/>
                      </a:pPr>
                      <a:r>
                        <a:rPr b="1" lang="en-GB"/>
                        <a:t>Effect of B</a:t>
                      </a:r>
                      <a:endParaRPr b="1"/>
                    </a:p>
                  </a:txBody>
                  <a:tcPr marT="91425" marB="91425" marR="91425" marL="91425"/>
                </a:tc>
              </a:tr>
              <a:tr h="396200">
                <a:tc>
                  <a:txBody>
                    <a:bodyPr/>
                    <a:lstStyle/>
                    <a:p>
                      <a:pPr indent="0" lvl="0" marL="0" rtl="0" algn="l">
                        <a:spcBef>
                          <a:spcPts val="0"/>
                        </a:spcBef>
                        <a:spcAft>
                          <a:spcPts val="0"/>
                        </a:spcAft>
                        <a:buNone/>
                      </a:pPr>
                      <a:r>
                        <a:rPr b="1" lang="en-GB"/>
                        <a:t>P1 (A B)</a:t>
                      </a:r>
                      <a:endParaRPr b="1"/>
                    </a:p>
                  </a:txBody>
                  <a:tcPr marT="91425" marB="91425" marR="91425" marL="91425"/>
                </a:tc>
                <a:tc>
                  <a:txBody>
                    <a:bodyPr/>
                    <a:lstStyle/>
                    <a:p>
                      <a:pPr indent="0" lvl="0" marL="0" rtl="0" algn="l">
                        <a:spcBef>
                          <a:spcPts val="0"/>
                        </a:spcBef>
                        <a:spcAft>
                          <a:spcPts val="0"/>
                        </a:spcAft>
                        <a:buNone/>
                      </a:pPr>
                      <a:r>
                        <a:rPr lang="en-GB"/>
                        <a:t>a</a:t>
                      </a:r>
                      <a:endParaRPr/>
                    </a:p>
                  </a:txBody>
                  <a:tcPr marT="91425" marB="91425" marR="91425" marL="91425"/>
                </a:tc>
                <a:tc>
                  <a:txBody>
                    <a:bodyPr/>
                    <a:lstStyle/>
                    <a:p>
                      <a:pPr indent="0" lvl="0" marL="0" rtl="0" algn="l">
                        <a:spcBef>
                          <a:spcPts val="0"/>
                        </a:spcBef>
                        <a:spcAft>
                          <a:spcPts val="0"/>
                        </a:spcAft>
                        <a:buNone/>
                      </a:pPr>
                      <a:r>
                        <a:rPr lang="en-GB"/>
                        <a:t>b+10</a:t>
                      </a:r>
                      <a:endParaRPr/>
                    </a:p>
                  </a:txBody>
                  <a:tcPr marT="91425" marB="91425" marR="91425" marL="91425"/>
                </a:tc>
              </a:tr>
              <a:tr h="396200">
                <a:tc>
                  <a:txBody>
                    <a:bodyPr/>
                    <a:lstStyle/>
                    <a:p>
                      <a:pPr indent="0" lvl="0" marL="0" rtl="0" algn="l">
                        <a:spcBef>
                          <a:spcPts val="0"/>
                        </a:spcBef>
                        <a:spcAft>
                          <a:spcPts val="0"/>
                        </a:spcAft>
                        <a:buNone/>
                      </a:pPr>
                      <a:r>
                        <a:rPr b="1" lang="en-GB"/>
                        <a:t>P2 (B A)</a:t>
                      </a:r>
                      <a:endParaRPr b="1"/>
                    </a:p>
                  </a:txBody>
                  <a:tcPr marT="91425" marB="91425" marR="91425" marL="91425"/>
                </a:tc>
                <a:tc>
                  <a:txBody>
                    <a:bodyPr/>
                    <a:lstStyle/>
                    <a:p>
                      <a:pPr indent="0" lvl="0" marL="0" rtl="0" algn="l">
                        <a:spcBef>
                          <a:spcPts val="0"/>
                        </a:spcBef>
                        <a:spcAft>
                          <a:spcPts val="0"/>
                        </a:spcAft>
                        <a:buNone/>
                      </a:pPr>
                      <a:r>
                        <a:rPr lang="en-GB"/>
                        <a:t>a+10</a:t>
                      </a:r>
                      <a:endParaRPr/>
                    </a:p>
                  </a:txBody>
                  <a:tcPr marT="91425" marB="91425" marR="91425" marL="91425"/>
                </a:tc>
                <a:tc>
                  <a:txBody>
                    <a:bodyPr/>
                    <a:lstStyle/>
                    <a:p>
                      <a:pPr indent="0" lvl="0" marL="0" rtl="0" algn="l">
                        <a:spcBef>
                          <a:spcPts val="0"/>
                        </a:spcBef>
                        <a:spcAft>
                          <a:spcPts val="0"/>
                        </a:spcAft>
                        <a:buNone/>
                      </a:pPr>
                      <a:r>
                        <a:rPr lang="en-GB"/>
                        <a:t>b</a:t>
                      </a:r>
                      <a:endParaRPr/>
                    </a:p>
                  </a:txBody>
                  <a:tcPr marT="91425" marB="91425" marR="91425" marL="91425"/>
                </a:tc>
              </a:tr>
              <a:tr h="396200">
                <a:tc>
                  <a:txBody>
                    <a:bodyPr/>
                    <a:lstStyle/>
                    <a:p>
                      <a:pPr indent="0" lvl="0" marL="0" rtl="0" algn="l">
                        <a:spcBef>
                          <a:spcPts val="0"/>
                        </a:spcBef>
                        <a:spcAft>
                          <a:spcPts val="0"/>
                        </a:spcAft>
                        <a:buNone/>
                      </a:pPr>
                      <a:r>
                        <a:rPr b="1" lang="en-GB"/>
                        <a:t>Average</a:t>
                      </a:r>
                      <a:endParaRPr b="1"/>
                    </a:p>
                  </a:txBody>
                  <a:tcPr marT="91425" marB="91425" marR="91425" marL="91425"/>
                </a:tc>
                <a:tc>
                  <a:txBody>
                    <a:bodyPr/>
                    <a:lstStyle/>
                    <a:p>
                      <a:pPr indent="0" lvl="0" marL="0" rtl="0" algn="l">
                        <a:spcBef>
                          <a:spcPts val="0"/>
                        </a:spcBef>
                        <a:spcAft>
                          <a:spcPts val="0"/>
                        </a:spcAft>
                        <a:buNone/>
                      </a:pPr>
                      <a:r>
                        <a:rPr lang="en-GB"/>
                        <a:t>a+5</a:t>
                      </a:r>
                      <a:endParaRPr/>
                    </a:p>
                  </a:txBody>
                  <a:tcPr marT="91425" marB="91425" marR="91425" marL="91425"/>
                </a:tc>
                <a:tc>
                  <a:txBody>
                    <a:bodyPr/>
                    <a:lstStyle/>
                    <a:p>
                      <a:pPr indent="0" lvl="0" marL="0" rtl="0" algn="l">
                        <a:spcBef>
                          <a:spcPts val="0"/>
                        </a:spcBef>
                        <a:spcAft>
                          <a:spcPts val="0"/>
                        </a:spcAft>
                        <a:buNone/>
                      </a:pPr>
                      <a:r>
                        <a:rPr lang="en-GB"/>
                        <a:t>b+5</a:t>
                      </a:r>
                      <a:endParaRPr/>
                    </a:p>
                  </a:txBody>
                  <a:tcPr marT="91425" marB="91425" marR="91425" marL="91425"/>
                </a:tc>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How to deal with the </a:t>
            </a:r>
            <a:r>
              <a:rPr b="1" lang="en-GB"/>
              <a:t>Order Effect</a:t>
            </a:r>
            <a:r>
              <a:rPr lang="en-GB"/>
              <a:t>?</a:t>
            </a:r>
            <a:endParaRPr/>
          </a:p>
        </p:txBody>
      </p:sp>
      <p:sp>
        <p:nvSpPr>
          <p:cNvPr id="519" name="Google Shape;519;p78"/>
          <p:cNvSpPr txBox="1"/>
          <p:nvPr>
            <p:ph idx="1" type="body"/>
          </p:nvPr>
        </p:nvSpPr>
        <p:spPr>
          <a:xfrm>
            <a:off x="311700" y="1152475"/>
            <a:ext cx="8520600" cy="9666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780"/>
              </a:spcBef>
              <a:spcAft>
                <a:spcPts val="0"/>
              </a:spcAft>
              <a:buNone/>
            </a:pPr>
            <a:r>
              <a:rPr b="1" lang="en-GB">
                <a:solidFill>
                  <a:schemeClr val="dk1"/>
                </a:solidFill>
              </a:rPr>
              <a:t>Assumption: </a:t>
            </a:r>
            <a:r>
              <a:rPr lang="en-GB">
                <a:solidFill>
                  <a:schemeClr val="dk1"/>
                </a:solidFill>
              </a:rPr>
              <a:t>The order effect is (i) symmetric, which means A → B = B → A, and (ii) linear, which means the increment between different conditions is the same.</a:t>
            </a:r>
            <a:endParaRPr>
              <a:solidFill>
                <a:schemeClr val="dk1"/>
              </a:solidFill>
            </a:endParaRPr>
          </a:p>
        </p:txBody>
      </p:sp>
      <p:sp>
        <p:nvSpPr>
          <p:cNvPr id="520" name="Google Shape;520;p78"/>
          <p:cNvSpPr txBox="1"/>
          <p:nvPr/>
        </p:nvSpPr>
        <p:spPr>
          <a:xfrm>
            <a:off x="311700" y="2119175"/>
            <a:ext cx="8520600" cy="20163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Clr>
                <a:schemeClr val="dk1"/>
              </a:buClr>
              <a:buSzPts val="1700"/>
              <a:buChar char="●"/>
            </a:pPr>
            <a:r>
              <a:rPr lang="en-GB" sz="1700">
                <a:solidFill>
                  <a:schemeClr val="dk1"/>
                </a:solidFill>
              </a:rPr>
              <a:t>We can use </a:t>
            </a:r>
            <a:r>
              <a:rPr b="1" lang="en-GB" sz="1700">
                <a:solidFill>
                  <a:schemeClr val="dk1"/>
                </a:solidFill>
              </a:rPr>
              <a:t>Counter-Balancing</a:t>
            </a:r>
            <a:r>
              <a:rPr lang="en-GB" sz="1700">
                <a:solidFill>
                  <a:schemeClr val="dk1"/>
                </a:solidFill>
              </a:rPr>
              <a:t> to cancel the effect out :)</a:t>
            </a:r>
            <a:endParaRPr sz="1700">
              <a:solidFill>
                <a:schemeClr val="dk1"/>
              </a:solidFill>
            </a:endParaRPr>
          </a:p>
          <a:p>
            <a:pPr indent="-336550" lvl="0" marL="457200" rtl="0" algn="l">
              <a:lnSpc>
                <a:spcPct val="150000"/>
              </a:lnSpc>
              <a:spcBef>
                <a:spcPts val="0"/>
              </a:spcBef>
              <a:spcAft>
                <a:spcPts val="0"/>
              </a:spcAft>
              <a:buClr>
                <a:schemeClr val="dk1"/>
              </a:buClr>
              <a:buSzPts val="1700"/>
              <a:buChar char="●"/>
            </a:pPr>
            <a:r>
              <a:rPr lang="en-GB" sz="1700">
                <a:solidFill>
                  <a:schemeClr val="dk1"/>
                </a:solidFill>
              </a:rPr>
              <a:t>Example: assume the transferring effect between (A after B) and (B after A) are both 10</a:t>
            </a:r>
            <a:endParaRPr sz="1700">
              <a:solidFill>
                <a:schemeClr val="dk1"/>
              </a:solidFill>
            </a:endParaRPr>
          </a:p>
          <a:p>
            <a:pPr indent="-336550" lvl="1" marL="914400" rtl="0" algn="l">
              <a:lnSpc>
                <a:spcPct val="150000"/>
              </a:lnSpc>
              <a:spcBef>
                <a:spcPts val="0"/>
              </a:spcBef>
              <a:spcAft>
                <a:spcPts val="0"/>
              </a:spcAft>
              <a:buClr>
                <a:schemeClr val="dk1"/>
              </a:buClr>
              <a:buSzPts val="1700"/>
              <a:buChar char="○"/>
            </a:pPr>
            <a:r>
              <a:rPr lang="en-GB" sz="1500">
                <a:solidFill>
                  <a:schemeClr val="dk2"/>
                </a:solidFill>
              </a:rPr>
              <a:t>Participant 1: A followed by B (A B)</a:t>
            </a:r>
            <a:endParaRPr sz="1500">
              <a:solidFill>
                <a:schemeClr val="dk2"/>
              </a:solidFill>
            </a:endParaRPr>
          </a:p>
          <a:p>
            <a:pPr indent="-336550" lvl="1" marL="914400" rtl="0" algn="l">
              <a:lnSpc>
                <a:spcPct val="150000"/>
              </a:lnSpc>
              <a:spcBef>
                <a:spcPts val="0"/>
              </a:spcBef>
              <a:spcAft>
                <a:spcPts val="0"/>
              </a:spcAft>
              <a:buClr>
                <a:schemeClr val="dk1"/>
              </a:buClr>
              <a:buSzPts val="1700"/>
              <a:buChar char="○"/>
            </a:pPr>
            <a:r>
              <a:rPr lang="en-GB" sz="1500">
                <a:solidFill>
                  <a:schemeClr val="dk2"/>
                </a:solidFill>
              </a:rPr>
              <a:t>Participant 2: B followed by A (B A) </a:t>
            </a:r>
            <a:endParaRPr sz="1300"/>
          </a:p>
        </p:txBody>
      </p:sp>
      <p:graphicFrame>
        <p:nvGraphicFramePr>
          <p:cNvPr id="521" name="Google Shape;521;p78"/>
          <p:cNvGraphicFramePr/>
          <p:nvPr/>
        </p:nvGraphicFramePr>
        <p:xfrm>
          <a:off x="5192100" y="3078025"/>
          <a:ext cx="3000000" cy="3000000"/>
        </p:xfrm>
        <a:graphic>
          <a:graphicData uri="http://schemas.openxmlformats.org/drawingml/2006/table">
            <a:tbl>
              <a:tblPr>
                <a:noFill/>
                <a:tableStyleId>{B725D421-E33E-45ED-A744-319CD5D946BA}</a:tableStyleId>
              </a:tblPr>
              <a:tblGrid>
                <a:gridCol w="1105250"/>
                <a:gridCol w="1105250"/>
                <a:gridCol w="1105250"/>
              </a:tblGrid>
              <a:tr h="6095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b="1" lang="en-GB"/>
                        <a:t>Effect of A</a:t>
                      </a:r>
                      <a:endParaRPr b="1"/>
                    </a:p>
                  </a:txBody>
                  <a:tcPr marT="91425" marB="91425" marR="91425" marL="91425"/>
                </a:tc>
                <a:tc>
                  <a:txBody>
                    <a:bodyPr/>
                    <a:lstStyle/>
                    <a:p>
                      <a:pPr indent="0" lvl="0" marL="0" rtl="0" algn="l">
                        <a:spcBef>
                          <a:spcPts val="0"/>
                        </a:spcBef>
                        <a:spcAft>
                          <a:spcPts val="0"/>
                        </a:spcAft>
                        <a:buNone/>
                      </a:pPr>
                      <a:r>
                        <a:rPr b="1" lang="en-GB"/>
                        <a:t>Effect of B</a:t>
                      </a:r>
                      <a:endParaRPr b="1"/>
                    </a:p>
                  </a:txBody>
                  <a:tcPr marT="91425" marB="91425" marR="91425" marL="91425"/>
                </a:tc>
              </a:tr>
              <a:tr h="396200">
                <a:tc>
                  <a:txBody>
                    <a:bodyPr/>
                    <a:lstStyle/>
                    <a:p>
                      <a:pPr indent="0" lvl="0" marL="0" rtl="0" algn="l">
                        <a:spcBef>
                          <a:spcPts val="0"/>
                        </a:spcBef>
                        <a:spcAft>
                          <a:spcPts val="0"/>
                        </a:spcAft>
                        <a:buNone/>
                      </a:pPr>
                      <a:r>
                        <a:rPr b="1" lang="en-GB"/>
                        <a:t>P1 (A B)</a:t>
                      </a:r>
                      <a:endParaRPr b="1"/>
                    </a:p>
                  </a:txBody>
                  <a:tcPr marT="91425" marB="91425" marR="91425" marL="91425"/>
                </a:tc>
                <a:tc>
                  <a:txBody>
                    <a:bodyPr/>
                    <a:lstStyle/>
                    <a:p>
                      <a:pPr indent="0" lvl="0" marL="0" rtl="0" algn="l">
                        <a:spcBef>
                          <a:spcPts val="0"/>
                        </a:spcBef>
                        <a:spcAft>
                          <a:spcPts val="0"/>
                        </a:spcAft>
                        <a:buNone/>
                      </a:pPr>
                      <a:r>
                        <a:rPr lang="en-GB"/>
                        <a:t>a</a:t>
                      </a:r>
                      <a:endParaRPr/>
                    </a:p>
                  </a:txBody>
                  <a:tcPr marT="91425" marB="91425" marR="91425" marL="91425"/>
                </a:tc>
                <a:tc>
                  <a:txBody>
                    <a:bodyPr/>
                    <a:lstStyle/>
                    <a:p>
                      <a:pPr indent="0" lvl="0" marL="0" rtl="0" algn="l">
                        <a:spcBef>
                          <a:spcPts val="0"/>
                        </a:spcBef>
                        <a:spcAft>
                          <a:spcPts val="0"/>
                        </a:spcAft>
                        <a:buNone/>
                      </a:pPr>
                      <a:r>
                        <a:rPr lang="en-GB"/>
                        <a:t>b+10</a:t>
                      </a:r>
                      <a:endParaRPr/>
                    </a:p>
                  </a:txBody>
                  <a:tcPr marT="91425" marB="91425" marR="91425" marL="91425"/>
                </a:tc>
              </a:tr>
              <a:tr h="396200">
                <a:tc>
                  <a:txBody>
                    <a:bodyPr/>
                    <a:lstStyle/>
                    <a:p>
                      <a:pPr indent="0" lvl="0" marL="0" rtl="0" algn="l">
                        <a:spcBef>
                          <a:spcPts val="0"/>
                        </a:spcBef>
                        <a:spcAft>
                          <a:spcPts val="0"/>
                        </a:spcAft>
                        <a:buNone/>
                      </a:pPr>
                      <a:r>
                        <a:rPr b="1" lang="en-GB"/>
                        <a:t>P2 (B A)</a:t>
                      </a:r>
                      <a:endParaRPr b="1"/>
                    </a:p>
                  </a:txBody>
                  <a:tcPr marT="91425" marB="91425" marR="91425" marL="91425"/>
                </a:tc>
                <a:tc>
                  <a:txBody>
                    <a:bodyPr/>
                    <a:lstStyle/>
                    <a:p>
                      <a:pPr indent="0" lvl="0" marL="0" rtl="0" algn="l">
                        <a:spcBef>
                          <a:spcPts val="0"/>
                        </a:spcBef>
                        <a:spcAft>
                          <a:spcPts val="0"/>
                        </a:spcAft>
                        <a:buNone/>
                      </a:pPr>
                      <a:r>
                        <a:rPr lang="en-GB"/>
                        <a:t>a+10</a:t>
                      </a:r>
                      <a:endParaRPr/>
                    </a:p>
                  </a:txBody>
                  <a:tcPr marT="91425" marB="91425" marR="91425" marL="91425"/>
                </a:tc>
                <a:tc>
                  <a:txBody>
                    <a:bodyPr/>
                    <a:lstStyle/>
                    <a:p>
                      <a:pPr indent="0" lvl="0" marL="0" rtl="0" algn="l">
                        <a:spcBef>
                          <a:spcPts val="0"/>
                        </a:spcBef>
                        <a:spcAft>
                          <a:spcPts val="0"/>
                        </a:spcAft>
                        <a:buNone/>
                      </a:pPr>
                      <a:r>
                        <a:rPr lang="en-GB"/>
                        <a:t>b</a:t>
                      </a:r>
                      <a:endParaRPr/>
                    </a:p>
                  </a:txBody>
                  <a:tcPr marT="91425" marB="91425" marR="91425" marL="91425"/>
                </a:tc>
              </a:tr>
              <a:tr h="396200">
                <a:tc>
                  <a:txBody>
                    <a:bodyPr/>
                    <a:lstStyle/>
                    <a:p>
                      <a:pPr indent="0" lvl="0" marL="0" rtl="0" algn="l">
                        <a:spcBef>
                          <a:spcPts val="0"/>
                        </a:spcBef>
                        <a:spcAft>
                          <a:spcPts val="0"/>
                        </a:spcAft>
                        <a:buNone/>
                      </a:pPr>
                      <a:r>
                        <a:rPr b="1" lang="en-GB"/>
                        <a:t>Average</a:t>
                      </a:r>
                      <a:endParaRPr b="1"/>
                    </a:p>
                  </a:txBody>
                  <a:tcPr marT="91425" marB="91425" marR="91425" marL="91425"/>
                </a:tc>
                <a:tc>
                  <a:txBody>
                    <a:bodyPr/>
                    <a:lstStyle/>
                    <a:p>
                      <a:pPr indent="0" lvl="0" marL="0" rtl="0" algn="l">
                        <a:spcBef>
                          <a:spcPts val="0"/>
                        </a:spcBef>
                        <a:spcAft>
                          <a:spcPts val="0"/>
                        </a:spcAft>
                        <a:buNone/>
                      </a:pPr>
                      <a:r>
                        <a:rPr lang="en-GB"/>
                        <a:t>a+5</a:t>
                      </a:r>
                      <a:endParaRPr/>
                    </a:p>
                  </a:txBody>
                  <a:tcPr marT="91425" marB="91425" marR="91425" marL="91425"/>
                </a:tc>
                <a:tc>
                  <a:txBody>
                    <a:bodyPr/>
                    <a:lstStyle/>
                    <a:p>
                      <a:pPr indent="0" lvl="0" marL="0" rtl="0" algn="l">
                        <a:spcBef>
                          <a:spcPts val="0"/>
                        </a:spcBef>
                        <a:spcAft>
                          <a:spcPts val="0"/>
                        </a:spcAft>
                        <a:buNone/>
                      </a:pPr>
                      <a:r>
                        <a:rPr lang="en-GB"/>
                        <a:t>b+5</a:t>
                      </a:r>
                      <a:endParaRPr/>
                    </a:p>
                  </a:txBody>
                  <a:tcPr marT="91425" marB="91425" marR="91425" marL="91425"/>
                </a:tc>
              </a:tr>
            </a:tbl>
          </a:graphicData>
        </a:graphic>
      </p:graphicFrame>
      <p:sp>
        <p:nvSpPr>
          <p:cNvPr id="522" name="Google Shape;522;p78"/>
          <p:cNvSpPr txBox="1"/>
          <p:nvPr/>
        </p:nvSpPr>
        <p:spPr>
          <a:xfrm>
            <a:off x="375050" y="4480025"/>
            <a:ext cx="404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The absolute relationship won’t be changed</a:t>
            </a:r>
            <a:endParaRPr b="1"/>
          </a:p>
        </p:txBody>
      </p:sp>
      <p:sp>
        <p:nvSpPr>
          <p:cNvPr id="523" name="Google Shape;523;p78"/>
          <p:cNvSpPr/>
          <p:nvPr/>
        </p:nvSpPr>
        <p:spPr>
          <a:xfrm>
            <a:off x="4355400" y="4067025"/>
            <a:ext cx="789675" cy="642375"/>
          </a:xfrm>
          <a:custGeom>
            <a:rect b="b" l="l" r="r" t="t"/>
            <a:pathLst>
              <a:path extrusionOk="0" h="25695" w="31587">
                <a:moveTo>
                  <a:pt x="31587" y="0"/>
                </a:moveTo>
                <a:cubicBezTo>
                  <a:pt x="30449" y="3913"/>
                  <a:pt x="30022" y="19350"/>
                  <a:pt x="24757" y="23476"/>
                </a:cubicBezTo>
                <a:cubicBezTo>
                  <a:pt x="19493" y="27602"/>
                  <a:pt x="4126" y="24544"/>
                  <a:pt x="0" y="24757"/>
                </a:cubicBezTo>
              </a:path>
            </a:pathLst>
          </a:custGeom>
          <a:noFill/>
          <a:ln cap="flat" cmpd="sng" w="9525">
            <a:solidFill>
              <a:schemeClr val="dk2"/>
            </a:solidFill>
            <a:prstDash val="solid"/>
            <a:round/>
            <a:headEnd len="med" w="med" type="none"/>
            <a:tailEnd len="med" w="med" type="triangle"/>
          </a:ln>
        </p:spPr>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How to deal with the </a:t>
            </a:r>
            <a:r>
              <a:rPr b="1" lang="en-GB"/>
              <a:t>Order Effect</a:t>
            </a:r>
            <a:r>
              <a:rPr lang="en-GB"/>
              <a:t>?</a:t>
            </a:r>
            <a:endParaRPr/>
          </a:p>
        </p:txBody>
      </p:sp>
      <p:sp>
        <p:nvSpPr>
          <p:cNvPr id="529" name="Google Shape;529;p79"/>
          <p:cNvSpPr txBox="1"/>
          <p:nvPr>
            <p:ph idx="1" type="body"/>
          </p:nvPr>
        </p:nvSpPr>
        <p:spPr>
          <a:xfrm>
            <a:off x="311700" y="1152475"/>
            <a:ext cx="8520600" cy="9666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780"/>
              </a:spcBef>
              <a:spcAft>
                <a:spcPts val="0"/>
              </a:spcAft>
              <a:buNone/>
            </a:pPr>
            <a:r>
              <a:rPr b="1" lang="en-GB">
                <a:solidFill>
                  <a:schemeClr val="dk1"/>
                </a:solidFill>
              </a:rPr>
              <a:t>Assumption: </a:t>
            </a:r>
            <a:r>
              <a:rPr lang="en-GB">
                <a:solidFill>
                  <a:schemeClr val="dk1"/>
                </a:solidFill>
              </a:rPr>
              <a:t>The order effect is (i) symmetric, which means A → B = B → A, and (ii) linear, which means the increment between different conditions is the same.</a:t>
            </a:r>
            <a:endParaRPr>
              <a:solidFill>
                <a:schemeClr val="dk1"/>
              </a:solidFill>
            </a:endParaRPr>
          </a:p>
        </p:txBody>
      </p:sp>
      <p:sp>
        <p:nvSpPr>
          <p:cNvPr id="530" name="Google Shape;530;p79"/>
          <p:cNvSpPr txBox="1"/>
          <p:nvPr/>
        </p:nvSpPr>
        <p:spPr>
          <a:xfrm>
            <a:off x="311700" y="2119175"/>
            <a:ext cx="8520600" cy="23088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Clr>
                <a:schemeClr val="dk1"/>
              </a:buClr>
              <a:buSzPts val="1600"/>
              <a:buChar char="●"/>
            </a:pPr>
            <a:r>
              <a:rPr lang="en-GB" sz="1600">
                <a:solidFill>
                  <a:schemeClr val="dk1"/>
                </a:solidFill>
              </a:rPr>
              <a:t>We can use </a:t>
            </a:r>
            <a:r>
              <a:rPr b="1" lang="en-GB" sz="1600">
                <a:solidFill>
                  <a:schemeClr val="dk1"/>
                </a:solidFill>
              </a:rPr>
              <a:t>Counter-Balancing</a:t>
            </a:r>
            <a:r>
              <a:rPr lang="en-GB" sz="1600">
                <a:solidFill>
                  <a:schemeClr val="dk1"/>
                </a:solidFill>
              </a:rPr>
              <a:t> to cancel the effect out :)</a:t>
            </a:r>
            <a:endParaRPr sz="1600">
              <a:solidFill>
                <a:schemeClr val="dk1"/>
              </a:solidFill>
            </a:endParaRPr>
          </a:p>
          <a:p>
            <a:pPr indent="-330200" lvl="0" marL="457200" rtl="0" algn="l">
              <a:lnSpc>
                <a:spcPct val="150000"/>
              </a:lnSpc>
              <a:spcBef>
                <a:spcPts val="0"/>
              </a:spcBef>
              <a:spcAft>
                <a:spcPts val="0"/>
              </a:spcAft>
              <a:buClr>
                <a:schemeClr val="dk1"/>
              </a:buClr>
              <a:buSzPts val="1600"/>
              <a:buChar char="●"/>
            </a:pPr>
            <a:r>
              <a:rPr lang="en-GB" sz="1600">
                <a:solidFill>
                  <a:schemeClr val="dk1"/>
                </a:solidFill>
              </a:rPr>
              <a:t>Example: assume the transferring effect between (A after B) and (B after A) are the same</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en-GB">
                <a:solidFill>
                  <a:schemeClr val="dk2"/>
                </a:solidFill>
              </a:rPr>
              <a:t>Participant 1: A followed by B (A B)</a:t>
            </a:r>
            <a:endParaRPr>
              <a:solidFill>
                <a:schemeClr val="dk2"/>
              </a:solidFill>
            </a:endParaRPr>
          </a:p>
          <a:p>
            <a:pPr indent="-330200" lvl="1" marL="914400" rtl="0" algn="l">
              <a:lnSpc>
                <a:spcPct val="150000"/>
              </a:lnSpc>
              <a:spcBef>
                <a:spcPts val="0"/>
              </a:spcBef>
              <a:spcAft>
                <a:spcPts val="0"/>
              </a:spcAft>
              <a:buClr>
                <a:schemeClr val="dk1"/>
              </a:buClr>
              <a:buSzPts val="1600"/>
              <a:buChar char="○"/>
            </a:pPr>
            <a:r>
              <a:rPr lang="en-GB">
                <a:solidFill>
                  <a:schemeClr val="dk2"/>
                </a:solidFill>
              </a:rPr>
              <a:t>Participant 2: B followed by A (B A) </a:t>
            </a:r>
            <a:endParaRPr b="1" sz="1600">
              <a:solidFill>
                <a:schemeClr val="dk1"/>
              </a:solidFill>
            </a:endParaRPr>
          </a:p>
          <a:p>
            <a:pPr indent="-342900" lvl="0" marL="457200" rtl="0" algn="l">
              <a:lnSpc>
                <a:spcPct val="150000"/>
              </a:lnSpc>
              <a:spcBef>
                <a:spcPts val="0"/>
              </a:spcBef>
              <a:spcAft>
                <a:spcPts val="0"/>
              </a:spcAft>
              <a:buClr>
                <a:schemeClr val="dk1"/>
              </a:buClr>
              <a:buSzPts val="1800"/>
              <a:buChar char="●"/>
            </a:pPr>
            <a:r>
              <a:rPr lang="en-GB" sz="1800">
                <a:solidFill>
                  <a:schemeClr val="dk1"/>
                </a:solidFill>
              </a:rPr>
              <a:t>However, still need a minimum number of participants.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Counter-Balancing with More Levels</a:t>
            </a:r>
            <a:endParaRPr/>
          </a:p>
        </p:txBody>
      </p:sp>
      <p:sp>
        <p:nvSpPr>
          <p:cNvPr id="536" name="Google Shape;536;p8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lnSpc>
                <a:spcPct val="150000"/>
              </a:lnSpc>
              <a:spcBef>
                <a:spcPts val="780"/>
              </a:spcBef>
              <a:spcAft>
                <a:spcPts val="0"/>
              </a:spcAft>
              <a:buClr>
                <a:schemeClr val="dk1"/>
              </a:buClr>
              <a:buSzPts val="1800"/>
              <a:buChar char="●"/>
            </a:pPr>
            <a:r>
              <a:rPr lang="en-GB">
                <a:solidFill>
                  <a:schemeClr val="dk1"/>
                </a:solidFill>
              </a:rPr>
              <a:t>An independent variable with 3 Levels: A, B, C,</a:t>
            </a:r>
            <a:endParaRPr>
              <a:solidFill>
                <a:schemeClr val="dk1"/>
              </a:solidFill>
            </a:endParaRPr>
          </a:p>
          <a:p>
            <a:pPr indent="-330200" lvl="1" marL="914400" marR="0" rtl="0" algn="l">
              <a:lnSpc>
                <a:spcPct val="150000"/>
              </a:lnSpc>
              <a:spcBef>
                <a:spcPts val="0"/>
              </a:spcBef>
              <a:spcAft>
                <a:spcPts val="0"/>
              </a:spcAft>
              <a:buClr>
                <a:schemeClr val="dk1"/>
              </a:buClr>
              <a:buSzPts val="1600"/>
              <a:buChar char="○"/>
            </a:pPr>
            <a:r>
              <a:rPr lang="en-GB" sz="1400"/>
              <a:t>P1: A B C</a:t>
            </a:r>
            <a:endParaRPr sz="1400"/>
          </a:p>
          <a:p>
            <a:pPr indent="-330200" lvl="1" marL="914400" marR="0" rtl="0" algn="l">
              <a:lnSpc>
                <a:spcPct val="150000"/>
              </a:lnSpc>
              <a:spcBef>
                <a:spcPts val="0"/>
              </a:spcBef>
              <a:spcAft>
                <a:spcPts val="0"/>
              </a:spcAft>
              <a:buClr>
                <a:schemeClr val="dk1"/>
              </a:buClr>
              <a:buSzPts val="1600"/>
              <a:buChar char="○"/>
            </a:pPr>
            <a:r>
              <a:rPr lang="en-GB" sz="1400"/>
              <a:t>P2: A C B</a:t>
            </a:r>
            <a:endParaRPr sz="1400"/>
          </a:p>
          <a:p>
            <a:pPr indent="-330200" lvl="1" marL="914400" marR="0" rtl="0" algn="l">
              <a:lnSpc>
                <a:spcPct val="150000"/>
              </a:lnSpc>
              <a:spcBef>
                <a:spcPts val="0"/>
              </a:spcBef>
              <a:spcAft>
                <a:spcPts val="0"/>
              </a:spcAft>
              <a:buClr>
                <a:schemeClr val="dk1"/>
              </a:buClr>
              <a:buSzPts val="1600"/>
              <a:buChar char="○"/>
            </a:pPr>
            <a:r>
              <a:rPr lang="en-GB"/>
              <a:t>P3: B A C</a:t>
            </a:r>
            <a:endParaRPr/>
          </a:p>
          <a:p>
            <a:pPr indent="-330200" lvl="1" marL="914400" marR="0" rtl="0" algn="l">
              <a:lnSpc>
                <a:spcPct val="150000"/>
              </a:lnSpc>
              <a:spcBef>
                <a:spcPts val="0"/>
              </a:spcBef>
              <a:spcAft>
                <a:spcPts val="0"/>
              </a:spcAft>
              <a:buClr>
                <a:schemeClr val="dk1"/>
              </a:buClr>
              <a:buSzPts val="1600"/>
              <a:buChar char="○"/>
            </a:pPr>
            <a:r>
              <a:rPr lang="en-GB" sz="1400"/>
              <a:t>P4: B C A</a:t>
            </a:r>
            <a:endParaRPr sz="1400"/>
          </a:p>
          <a:p>
            <a:pPr indent="-330200" lvl="1" marL="914400" marR="0" rtl="0" algn="l">
              <a:lnSpc>
                <a:spcPct val="150000"/>
              </a:lnSpc>
              <a:spcBef>
                <a:spcPts val="0"/>
              </a:spcBef>
              <a:spcAft>
                <a:spcPts val="0"/>
              </a:spcAft>
              <a:buClr>
                <a:schemeClr val="dk1"/>
              </a:buClr>
              <a:buSzPts val="1600"/>
              <a:buChar char="○"/>
            </a:pPr>
            <a:r>
              <a:rPr lang="en-GB" sz="1400"/>
              <a:t>P5: C A B</a:t>
            </a:r>
            <a:endParaRPr sz="1400"/>
          </a:p>
          <a:p>
            <a:pPr indent="-330200" lvl="1" marL="914400" marR="0" rtl="0" algn="l">
              <a:lnSpc>
                <a:spcPct val="150000"/>
              </a:lnSpc>
              <a:spcBef>
                <a:spcPts val="0"/>
              </a:spcBef>
              <a:spcAft>
                <a:spcPts val="0"/>
              </a:spcAft>
              <a:buClr>
                <a:schemeClr val="dk1"/>
              </a:buClr>
              <a:buSzPts val="1600"/>
              <a:buChar char="○"/>
            </a:pPr>
            <a:r>
              <a:rPr lang="en-GB" sz="1400"/>
              <a:t>P6: C B A</a:t>
            </a:r>
            <a:endParaRPr/>
          </a:p>
          <a:p>
            <a:pPr indent="-342900" lvl="0" marL="457200" marR="0" rtl="0" algn="l">
              <a:lnSpc>
                <a:spcPct val="150000"/>
              </a:lnSpc>
              <a:spcBef>
                <a:spcPts val="0"/>
              </a:spcBef>
              <a:spcAft>
                <a:spcPts val="0"/>
              </a:spcAft>
              <a:buSzPts val="1800"/>
              <a:buChar char="●"/>
            </a:pPr>
            <a:r>
              <a:rPr lang="en-GB">
                <a:solidFill>
                  <a:schemeClr val="dk1"/>
                </a:solidFill>
              </a:rPr>
              <a:t>4 </a:t>
            </a:r>
            <a:r>
              <a:rPr lang="en-GB">
                <a:solidFill>
                  <a:schemeClr val="dk1"/>
                </a:solidFill>
              </a:rPr>
              <a:t>Levels: 4! = 24 counter-balances</a:t>
            </a:r>
            <a:endParaRPr>
              <a:solidFill>
                <a:schemeClr val="dk1"/>
              </a:solidFill>
            </a:endParaRPr>
          </a:p>
          <a:p>
            <a:pPr indent="-342900" lvl="0" marL="457200" marR="0" rtl="0" algn="l">
              <a:lnSpc>
                <a:spcPct val="150000"/>
              </a:lnSpc>
              <a:spcBef>
                <a:spcPts val="0"/>
              </a:spcBef>
              <a:spcAft>
                <a:spcPts val="0"/>
              </a:spcAft>
              <a:buClr>
                <a:schemeClr val="dk1"/>
              </a:buClr>
              <a:buSzPts val="1800"/>
              <a:buChar char="●"/>
            </a:pPr>
            <a:r>
              <a:rPr lang="en-GB">
                <a:solidFill>
                  <a:schemeClr val="dk1"/>
                </a:solidFill>
              </a:rPr>
              <a:t>5 </a:t>
            </a:r>
            <a:r>
              <a:rPr lang="en-GB">
                <a:solidFill>
                  <a:schemeClr val="dk1"/>
                </a:solidFill>
              </a:rPr>
              <a:t>Levels: 5! = 120 counter-balances</a:t>
            </a:r>
            <a:endParaRPr>
              <a:solidFill>
                <a:schemeClr val="dk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Partial Counter-Balancing: </a:t>
            </a:r>
            <a:r>
              <a:rPr b="1" lang="en-GB"/>
              <a:t>Latin Square</a:t>
            </a:r>
            <a:endParaRPr b="1"/>
          </a:p>
        </p:txBody>
      </p:sp>
      <p:sp>
        <p:nvSpPr>
          <p:cNvPr id="542" name="Google Shape;542;p8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b="1" lang="en-GB">
                <a:solidFill>
                  <a:schemeClr val="dk1"/>
                </a:solidFill>
              </a:rPr>
              <a:t>Latin Square</a:t>
            </a:r>
            <a:endParaRPr b="1">
              <a:solidFill>
                <a:schemeClr val="dk1"/>
              </a:solidFill>
            </a:endParaRPr>
          </a:p>
          <a:p>
            <a:pPr indent="-330200" lvl="1" marL="914400" rtl="0" algn="l">
              <a:spcBef>
                <a:spcPts val="0"/>
              </a:spcBef>
              <a:spcAft>
                <a:spcPts val="0"/>
              </a:spcAft>
              <a:buClr>
                <a:schemeClr val="dk1"/>
              </a:buClr>
              <a:buSzPts val="1600"/>
              <a:buChar char="○"/>
            </a:pPr>
            <a:r>
              <a:rPr lang="en-GB" sz="1600"/>
              <a:t>We ensure each level appears in every position in order equally often:</a:t>
            </a:r>
            <a:endParaRPr sz="1600"/>
          </a:p>
          <a:p>
            <a:pPr indent="-330200" lvl="2" marL="1371600" rtl="0" algn="l">
              <a:spcBef>
                <a:spcPts val="0"/>
              </a:spcBef>
              <a:spcAft>
                <a:spcPts val="0"/>
              </a:spcAft>
              <a:buSzPts val="1600"/>
              <a:buChar char="■"/>
            </a:pPr>
            <a:r>
              <a:rPr lang="en-GB" sz="1600"/>
              <a:t>P1: A B C</a:t>
            </a:r>
            <a:endParaRPr sz="1600"/>
          </a:p>
          <a:p>
            <a:pPr indent="-330200" lvl="2" marL="1371600" rtl="0" algn="l">
              <a:spcBef>
                <a:spcPts val="0"/>
              </a:spcBef>
              <a:spcAft>
                <a:spcPts val="0"/>
              </a:spcAft>
              <a:buSzPts val="1600"/>
              <a:buChar char="■"/>
            </a:pPr>
            <a:r>
              <a:rPr lang="en-GB" sz="1600"/>
              <a:t>P2: B C A</a:t>
            </a:r>
            <a:endParaRPr sz="1600"/>
          </a:p>
          <a:p>
            <a:pPr indent="-330200" lvl="2" marL="1371600" rtl="0" algn="l">
              <a:spcBef>
                <a:spcPts val="0"/>
              </a:spcBef>
              <a:spcAft>
                <a:spcPts val="0"/>
              </a:spcAft>
              <a:buSzPts val="1600"/>
              <a:buChar char="■"/>
            </a:pPr>
            <a:r>
              <a:rPr lang="en-GB" sz="1600"/>
              <a:t>P3: C A B</a:t>
            </a:r>
            <a:endParaRPr sz="16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Partial Counter-Balancing: </a:t>
            </a:r>
            <a:r>
              <a:rPr b="1" lang="en-GB"/>
              <a:t>Latin Square</a:t>
            </a:r>
            <a:endParaRPr b="1"/>
          </a:p>
        </p:txBody>
      </p:sp>
      <p:sp>
        <p:nvSpPr>
          <p:cNvPr id="548" name="Google Shape;548;p8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b="1" lang="en-GB">
                <a:solidFill>
                  <a:schemeClr val="dk1"/>
                </a:solidFill>
              </a:rPr>
              <a:t>Latin Square</a:t>
            </a:r>
            <a:endParaRPr b="1">
              <a:solidFill>
                <a:schemeClr val="dk1"/>
              </a:solidFill>
            </a:endParaRPr>
          </a:p>
          <a:p>
            <a:pPr indent="-330200" lvl="1" marL="914400" rtl="0" algn="l">
              <a:spcBef>
                <a:spcPts val="0"/>
              </a:spcBef>
              <a:spcAft>
                <a:spcPts val="0"/>
              </a:spcAft>
              <a:buClr>
                <a:schemeClr val="dk1"/>
              </a:buClr>
              <a:buSzPts val="1600"/>
              <a:buChar char="○"/>
            </a:pPr>
            <a:r>
              <a:rPr lang="en-GB" sz="1600"/>
              <a:t>Ensures each level appears in every position in order equally often:</a:t>
            </a:r>
            <a:endParaRPr sz="1600"/>
          </a:p>
          <a:p>
            <a:pPr indent="-330200" lvl="2" marL="1371600" rtl="0" algn="l">
              <a:spcBef>
                <a:spcPts val="0"/>
              </a:spcBef>
              <a:spcAft>
                <a:spcPts val="0"/>
              </a:spcAft>
              <a:buSzPts val="1600"/>
              <a:buChar char="■"/>
            </a:pPr>
            <a:r>
              <a:rPr lang="en-GB" sz="1600"/>
              <a:t>P1: A B C</a:t>
            </a:r>
            <a:endParaRPr sz="1600"/>
          </a:p>
          <a:p>
            <a:pPr indent="-330200" lvl="2" marL="1371600" rtl="0" algn="l">
              <a:spcBef>
                <a:spcPts val="0"/>
              </a:spcBef>
              <a:spcAft>
                <a:spcPts val="0"/>
              </a:spcAft>
              <a:buSzPts val="1600"/>
              <a:buChar char="■"/>
            </a:pPr>
            <a:r>
              <a:rPr lang="en-GB" sz="1600"/>
              <a:t>P2: B C A</a:t>
            </a:r>
            <a:endParaRPr sz="1600"/>
          </a:p>
          <a:p>
            <a:pPr indent="-330200" lvl="2" marL="1371600" rtl="0" algn="l">
              <a:spcBef>
                <a:spcPts val="0"/>
              </a:spcBef>
              <a:spcAft>
                <a:spcPts val="0"/>
              </a:spcAft>
              <a:buSzPts val="1600"/>
              <a:buChar char="■"/>
            </a:pPr>
            <a:r>
              <a:rPr lang="en-GB" sz="1600"/>
              <a:t>P3: C A B</a:t>
            </a:r>
            <a:endParaRPr sz="1600"/>
          </a:p>
        </p:txBody>
      </p:sp>
      <p:graphicFrame>
        <p:nvGraphicFramePr>
          <p:cNvPr id="549" name="Google Shape;549;p82"/>
          <p:cNvGraphicFramePr/>
          <p:nvPr/>
        </p:nvGraphicFramePr>
        <p:xfrm>
          <a:off x="3700325" y="2213650"/>
          <a:ext cx="3000000" cy="3000000"/>
        </p:xfrm>
        <a:graphic>
          <a:graphicData uri="http://schemas.openxmlformats.org/drawingml/2006/table">
            <a:tbl>
              <a:tblPr>
                <a:noFill/>
                <a:tableStyleId>{B725D421-E33E-45ED-A744-319CD5D946BA}</a:tableStyleId>
              </a:tblPr>
              <a:tblGrid>
                <a:gridCol w="1092125"/>
                <a:gridCol w="1092125"/>
                <a:gridCol w="1092125"/>
                <a:gridCol w="1092125"/>
              </a:tblGrid>
              <a:tr h="4857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b="1" lang="en-GB"/>
                        <a:t>Effect of A</a:t>
                      </a:r>
                      <a:endParaRPr b="1"/>
                    </a:p>
                  </a:txBody>
                  <a:tcPr marT="91425" marB="91425" marR="91425" marL="91425"/>
                </a:tc>
                <a:tc>
                  <a:txBody>
                    <a:bodyPr/>
                    <a:lstStyle/>
                    <a:p>
                      <a:pPr indent="0" lvl="0" marL="0" rtl="0" algn="l">
                        <a:spcBef>
                          <a:spcPts val="0"/>
                        </a:spcBef>
                        <a:spcAft>
                          <a:spcPts val="0"/>
                        </a:spcAft>
                        <a:buNone/>
                      </a:pPr>
                      <a:r>
                        <a:rPr b="1" lang="en-GB"/>
                        <a:t>Effect of B</a:t>
                      </a:r>
                      <a:endParaRPr b="1"/>
                    </a:p>
                  </a:txBody>
                  <a:tcPr marT="91425" marB="91425" marR="91425" marL="91425"/>
                </a:tc>
                <a:tc>
                  <a:txBody>
                    <a:bodyPr/>
                    <a:lstStyle/>
                    <a:p>
                      <a:pPr indent="0" lvl="0" marL="0" rtl="0" algn="l">
                        <a:spcBef>
                          <a:spcPts val="0"/>
                        </a:spcBef>
                        <a:spcAft>
                          <a:spcPts val="0"/>
                        </a:spcAft>
                        <a:buNone/>
                      </a:pPr>
                      <a:r>
                        <a:rPr b="1" lang="en-GB">
                          <a:solidFill>
                            <a:schemeClr val="dk1"/>
                          </a:solidFill>
                        </a:rPr>
                        <a:t>Effect of C</a:t>
                      </a:r>
                      <a:endParaRPr b="1"/>
                    </a:p>
                  </a:txBody>
                  <a:tcPr marT="91425" marB="91425" marR="91425" marL="91425"/>
                </a:tc>
              </a:tr>
              <a:tr h="485725">
                <a:tc>
                  <a:txBody>
                    <a:bodyPr/>
                    <a:lstStyle/>
                    <a:p>
                      <a:pPr indent="0" lvl="0" marL="0" rtl="0" algn="l">
                        <a:spcBef>
                          <a:spcPts val="0"/>
                        </a:spcBef>
                        <a:spcAft>
                          <a:spcPts val="0"/>
                        </a:spcAft>
                        <a:buNone/>
                      </a:pPr>
                      <a:r>
                        <a:rPr b="1" lang="en-GB"/>
                        <a:t>P1 (A B C)</a:t>
                      </a:r>
                      <a:endParaRPr b="1"/>
                    </a:p>
                  </a:txBody>
                  <a:tcPr marT="91425" marB="91425" marR="91425" marL="91425"/>
                </a:tc>
                <a:tc>
                  <a:txBody>
                    <a:bodyPr/>
                    <a:lstStyle/>
                    <a:p>
                      <a:pPr indent="0" lvl="0" marL="0" rtl="0" algn="l">
                        <a:spcBef>
                          <a:spcPts val="0"/>
                        </a:spcBef>
                        <a:spcAft>
                          <a:spcPts val="0"/>
                        </a:spcAft>
                        <a:buNone/>
                      </a:pPr>
                      <a:r>
                        <a:rPr lang="en-GB"/>
                        <a:t>a</a:t>
                      </a:r>
                      <a:endParaRPr/>
                    </a:p>
                  </a:txBody>
                  <a:tcPr marT="91425" marB="91425" marR="91425" marL="91425"/>
                </a:tc>
                <a:tc>
                  <a:txBody>
                    <a:bodyPr/>
                    <a:lstStyle/>
                    <a:p>
                      <a:pPr indent="0" lvl="0" marL="0" rtl="0" algn="l">
                        <a:spcBef>
                          <a:spcPts val="0"/>
                        </a:spcBef>
                        <a:spcAft>
                          <a:spcPts val="0"/>
                        </a:spcAft>
                        <a:buNone/>
                      </a:pPr>
                      <a:r>
                        <a:rPr lang="en-GB"/>
                        <a:t>b+10</a:t>
                      </a:r>
                      <a:endParaRPr/>
                    </a:p>
                  </a:txBody>
                  <a:tcPr marT="91425" marB="91425" marR="91425" marL="91425"/>
                </a:tc>
                <a:tc>
                  <a:txBody>
                    <a:bodyPr/>
                    <a:lstStyle/>
                    <a:p>
                      <a:pPr indent="0" lvl="0" marL="0" rtl="0" algn="l">
                        <a:spcBef>
                          <a:spcPts val="0"/>
                        </a:spcBef>
                        <a:spcAft>
                          <a:spcPts val="0"/>
                        </a:spcAft>
                        <a:buNone/>
                      </a:pPr>
                      <a:r>
                        <a:rPr lang="en-GB"/>
                        <a:t>c+20</a:t>
                      </a:r>
                      <a:endParaRPr/>
                    </a:p>
                  </a:txBody>
                  <a:tcPr marT="91425" marB="91425" marR="91425" marL="91425"/>
                </a:tc>
              </a:tr>
              <a:tr h="485725">
                <a:tc>
                  <a:txBody>
                    <a:bodyPr/>
                    <a:lstStyle/>
                    <a:p>
                      <a:pPr indent="0" lvl="0" marL="0" rtl="0" algn="l">
                        <a:spcBef>
                          <a:spcPts val="0"/>
                        </a:spcBef>
                        <a:spcAft>
                          <a:spcPts val="0"/>
                        </a:spcAft>
                        <a:buNone/>
                      </a:pPr>
                      <a:r>
                        <a:rPr b="1" lang="en-GB"/>
                        <a:t>P2 (B C A)</a:t>
                      </a:r>
                      <a:endParaRPr b="1"/>
                    </a:p>
                  </a:txBody>
                  <a:tcPr marT="91425" marB="91425" marR="91425" marL="91425"/>
                </a:tc>
                <a:tc>
                  <a:txBody>
                    <a:bodyPr/>
                    <a:lstStyle/>
                    <a:p>
                      <a:pPr indent="0" lvl="0" marL="0" rtl="0" algn="l">
                        <a:spcBef>
                          <a:spcPts val="0"/>
                        </a:spcBef>
                        <a:spcAft>
                          <a:spcPts val="0"/>
                        </a:spcAft>
                        <a:buNone/>
                      </a:pPr>
                      <a:r>
                        <a:rPr lang="en-GB"/>
                        <a:t>a+20</a:t>
                      </a:r>
                      <a:endParaRPr/>
                    </a:p>
                  </a:txBody>
                  <a:tcPr marT="91425" marB="91425" marR="91425" marL="91425"/>
                </a:tc>
                <a:tc>
                  <a:txBody>
                    <a:bodyPr/>
                    <a:lstStyle/>
                    <a:p>
                      <a:pPr indent="0" lvl="0" marL="0" rtl="0" algn="l">
                        <a:spcBef>
                          <a:spcPts val="0"/>
                        </a:spcBef>
                        <a:spcAft>
                          <a:spcPts val="0"/>
                        </a:spcAft>
                        <a:buNone/>
                      </a:pPr>
                      <a:r>
                        <a:rPr lang="en-GB"/>
                        <a:t>b</a:t>
                      </a:r>
                      <a:endParaRPr/>
                    </a:p>
                  </a:txBody>
                  <a:tcPr marT="91425" marB="91425" marR="91425" marL="91425"/>
                </a:tc>
                <a:tc>
                  <a:txBody>
                    <a:bodyPr/>
                    <a:lstStyle/>
                    <a:p>
                      <a:pPr indent="0" lvl="0" marL="0" rtl="0" algn="l">
                        <a:spcBef>
                          <a:spcPts val="0"/>
                        </a:spcBef>
                        <a:spcAft>
                          <a:spcPts val="0"/>
                        </a:spcAft>
                        <a:buNone/>
                      </a:pPr>
                      <a:r>
                        <a:rPr lang="en-GB"/>
                        <a:t>c+10</a:t>
                      </a:r>
                      <a:endParaRPr/>
                    </a:p>
                  </a:txBody>
                  <a:tcPr marT="91425" marB="91425" marR="91425" marL="91425"/>
                </a:tc>
              </a:tr>
              <a:tr h="485725">
                <a:tc>
                  <a:txBody>
                    <a:bodyPr/>
                    <a:lstStyle/>
                    <a:p>
                      <a:pPr indent="0" lvl="0" marL="0" rtl="0" algn="l">
                        <a:spcBef>
                          <a:spcPts val="0"/>
                        </a:spcBef>
                        <a:spcAft>
                          <a:spcPts val="0"/>
                        </a:spcAft>
                        <a:buNone/>
                      </a:pPr>
                      <a:r>
                        <a:rPr b="1" lang="en-GB"/>
                        <a:t>P3 (C A B)</a:t>
                      </a:r>
                      <a:endParaRPr b="1"/>
                    </a:p>
                  </a:txBody>
                  <a:tcPr marT="91425" marB="91425" marR="91425" marL="91425"/>
                </a:tc>
                <a:tc>
                  <a:txBody>
                    <a:bodyPr/>
                    <a:lstStyle/>
                    <a:p>
                      <a:pPr indent="0" lvl="0" marL="0" rtl="0" algn="l">
                        <a:spcBef>
                          <a:spcPts val="0"/>
                        </a:spcBef>
                        <a:spcAft>
                          <a:spcPts val="0"/>
                        </a:spcAft>
                        <a:buNone/>
                      </a:pPr>
                      <a:r>
                        <a:rPr lang="en-GB"/>
                        <a:t>a+10</a:t>
                      </a:r>
                      <a:endParaRPr/>
                    </a:p>
                  </a:txBody>
                  <a:tcPr marT="91425" marB="91425" marR="91425" marL="91425"/>
                </a:tc>
                <a:tc>
                  <a:txBody>
                    <a:bodyPr/>
                    <a:lstStyle/>
                    <a:p>
                      <a:pPr indent="0" lvl="0" marL="0" rtl="0" algn="l">
                        <a:spcBef>
                          <a:spcPts val="0"/>
                        </a:spcBef>
                        <a:spcAft>
                          <a:spcPts val="0"/>
                        </a:spcAft>
                        <a:buNone/>
                      </a:pPr>
                      <a:r>
                        <a:rPr lang="en-GB"/>
                        <a:t>b+20</a:t>
                      </a:r>
                      <a:endParaRPr/>
                    </a:p>
                  </a:txBody>
                  <a:tcPr marT="91425" marB="91425" marR="91425" marL="91425"/>
                </a:tc>
                <a:tc>
                  <a:txBody>
                    <a:bodyPr/>
                    <a:lstStyle/>
                    <a:p>
                      <a:pPr indent="0" lvl="0" marL="0" rtl="0" algn="l">
                        <a:spcBef>
                          <a:spcPts val="0"/>
                        </a:spcBef>
                        <a:spcAft>
                          <a:spcPts val="0"/>
                        </a:spcAft>
                        <a:buNone/>
                      </a:pPr>
                      <a:r>
                        <a:rPr lang="en-GB"/>
                        <a:t>c</a:t>
                      </a:r>
                      <a:endParaRPr/>
                    </a:p>
                  </a:txBody>
                  <a:tcPr marT="91425" marB="91425" marR="91425" marL="91425"/>
                </a:tc>
              </a:tr>
              <a:tr h="485725">
                <a:tc>
                  <a:txBody>
                    <a:bodyPr/>
                    <a:lstStyle/>
                    <a:p>
                      <a:pPr indent="0" lvl="0" marL="0" rtl="0" algn="l">
                        <a:spcBef>
                          <a:spcPts val="0"/>
                        </a:spcBef>
                        <a:spcAft>
                          <a:spcPts val="0"/>
                        </a:spcAft>
                        <a:buNone/>
                      </a:pPr>
                      <a:r>
                        <a:rPr b="1" lang="en-GB"/>
                        <a:t>Average</a:t>
                      </a:r>
                      <a:endParaRPr b="1"/>
                    </a:p>
                  </a:txBody>
                  <a:tcPr marT="91425" marB="91425" marR="91425" marL="91425"/>
                </a:tc>
                <a:tc>
                  <a:txBody>
                    <a:bodyPr/>
                    <a:lstStyle/>
                    <a:p>
                      <a:pPr indent="0" lvl="0" marL="0" rtl="0" algn="l">
                        <a:spcBef>
                          <a:spcPts val="0"/>
                        </a:spcBef>
                        <a:spcAft>
                          <a:spcPts val="0"/>
                        </a:spcAft>
                        <a:buNone/>
                      </a:pPr>
                      <a:r>
                        <a:rPr lang="en-GB"/>
                        <a:t>a+10</a:t>
                      </a:r>
                      <a:endParaRPr/>
                    </a:p>
                  </a:txBody>
                  <a:tcPr marT="91425" marB="91425" marR="91425" marL="91425"/>
                </a:tc>
                <a:tc>
                  <a:txBody>
                    <a:bodyPr/>
                    <a:lstStyle/>
                    <a:p>
                      <a:pPr indent="0" lvl="0" marL="0" rtl="0" algn="l">
                        <a:spcBef>
                          <a:spcPts val="0"/>
                        </a:spcBef>
                        <a:spcAft>
                          <a:spcPts val="0"/>
                        </a:spcAft>
                        <a:buNone/>
                      </a:pPr>
                      <a:r>
                        <a:rPr lang="en-GB"/>
                        <a:t>b+10</a:t>
                      </a:r>
                      <a:endParaRPr/>
                    </a:p>
                  </a:txBody>
                  <a:tcPr marT="91425" marB="91425" marR="91425" marL="91425"/>
                </a:tc>
                <a:tc>
                  <a:txBody>
                    <a:bodyPr/>
                    <a:lstStyle/>
                    <a:p>
                      <a:pPr indent="0" lvl="0" marL="0" rtl="0" algn="l">
                        <a:spcBef>
                          <a:spcPts val="0"/>
                        </a:spcBef>
                        <a:spcAft>
                          <a:spcPts val="0"/>
                        </a:spcAft>
                        <a:buNone/>
                      </a:pPr>
                      <a:r>
                        <a:rPr lang="en-GB"/>
                        <a:t>c+10</a:t>
                      </a:r>
                      <a:endParaRPr/>
                    </a:p>
                  </a:txBody>
                  <a:tcPr marT="91425" marB="91425" marR="91425" marL="91425"/>
                </a:tc>
              </a:tr>
            </a:tbl>
          </a:graphicData>
        </a:graphic>
      </p:graphicFrame>
      <p:sp>
        <p:nvSpPr>
          <p:cNvPr id="550" name="Google Shape;550;p82"/>
          <p:cNvSpPr txBox="1"/>
          <p:nvPr/>
        </p:nvSpPr>
        <p:spPr>
          <a:xfrm>
            <a:off x="417800" y="3756350"/>
            <a:ext cx="2557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The absolute relationship won’t be changed</a:t>
            </a:r>
            <a:endParaRPr b="1"/>
          </a:p>
        </p:txBody>
      </p:sp>
      <p:sp>
        <p:nvSpPr>
          <p:cNvPr id="551" name="Google Shape;551;p82"/>
          <p:cNvSpPr/>
          <p:nvPr/>
        </p:nvSpPr>
        <p:spPr>
          <a:xfrm>
            <a:off x="2910650" y="3343350"/>
            <a:ext cx="789675" cy="642375"/>
          </a:xfrm>
          <a:custGeom>
            <a:rect b="b" l="l" r="r" t="t"/>
            <a:pathLst>
              <a:path extrusionOk="0" h="25695" w="31587">
                <a:moveTo>
                  <a:pt x="31587" y="0"/>
                </a:moveTo>
                <a:cubicBezTo>
                  <a:pt x="30449" y="3913"/>
                  <a:pt x="30022" y="19350"/>
                  <a:pt x="24757" y="23476"/>
                </a:cubicBezTo>
                <a:cubicBezTo>
                  <a:pt x="19493" y="27602"/>
                  <a:pt x="4126" y="24544"/>
                  <a:pt x="0" y="24757"/>
                </a:cubicBezTo>
              </a:path>
            </a:pathLst>
          </a:custGeom>
          <a:noFill/>
          <a:ln cap="flat" cmpd="sng" w="9525">
            <a:solidFill>
              <a:schemeClr val="dk2"/>
            </a:solidFill>
            <a:prstDash val="solid"/>
            <a:round/>
            <a:headEnd len="med" w="med" type="none"/>
            <a:tailEnd len="med" w="med" type="triangle"/>
          </a:ln>
        </p:spPr>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83"/>
          <p:cNvPicPr preferRelativeResize="0"/>
          <p:nvPr/>
        </p:nvPicPr>
        <p:blipFill>
          <a:blip r:embed="rId3">
            <a:alphaModFix/>
          </a:blip>
          <a:stretch>
            <a:fillRect/>
          </a:stretch>
        </p:blipFill>
        <p:spPr>
          <a:xfrm>
            <a:off x="2015051" y="38850"/>
            <a:ext cx="5113879" cy="50657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1"/>
          <p:cNvSpPr txBox="1"/>
          <p:nvPr>
            <p:ph type="ctrTitle"/>
          </p:nvPr>
        </p:nvSpPr>
        <p:spPr>
          <a:xfrm>
            <a:off x="685800" y="247650"/>
            <a:ext cx="7772400" cy="1102500"/>
          </a:xfrm>
          <a:prstGeom prst="rect">
            <a:avLst/>
          </a:prstGeom>
          <a:noFill/>
          <a:ln>
            <a:noFill/>
          </a:ln>
        </p:spPr>
        <p:txBody>
          <a:bodyPr anchorCtr="0" anchor="ctr" bIns="41900" lIns="83775" spcFirstLastPara="1" rIns="83775" wrap="square" tIns="41900">
            <a:noAutofit/>
          </a:bodyPr>
          <a:lstStyle/>
          <a:p>
            <a:pPr indent="0" lvl="0" marL="0" rtl="0" algn="ctr">
              <a:lnSpc>
                <a:spcPct val="100000"/>
              </a:lnSpc>
              <a:spcBef>
                <a:spcPts val="0"/>
              </a:spcBef>
              <a:spcAft>
                <a:spcPts val="0"/>
              </a:spcAft>
              <a:buClr>
                <a:schemeClr val="dk2"/>
              </a:buClr>
              <a:buSzPts val="4000"/>
              <a:buFont typeface="Gill Sans"/>
              <a:buNone/>
            </a:pPr>
            <a:r>
              <a:rPr i="0" lang="en-GB" sz="4000" u="none">
                <a:latin typeface="Gill Sans"/>
                <a:ea typeface="Gill Sans"/>
                <a:cs typeface="Gill Sans"/>
                <a:sym typeface="Gill Sans"/>
              </a:rPr>
              <a:t>Let’s Start with an Example</a:t>
            </a:r>
            <a:endParaRPr>
              <a:latin typeface="Gill Sans"/>
              <a:ea typeface="Gill Sans"/>
              <a:cs typeface="Gill Sans"/>
              <a:sym typeface="Gill Sans"/>
            </a:endParaRPr>
          </a:p>
        </p:txBody>
      </p:sp>
      <p:sp>
        <p:nvSpPr>
          <p:cNvPr id="104" name="Google Shape;104;p21"/>
          <p:cNvSpPr txBox="1"/>
          <p:nvPr>
            <p:ph idx="1" type="subTitle"/>
          </p:nvPr>
        </p:nvSpPr>
        <p:spPr>
          <a:xfrm>
            <a:off x="1168400" y="4517231"/>
            <a:ext cx="6400800" cy="950100"/>
          </a:xfrm>
          <a:prstGeom prst="rect">
            <a:avLst/>
          </a:prstGeom>
          <a:noFill/>
          <a:ln>
            <a:noFill/>
          </a:ln>
        </p:spPr>
        <p:txBody>
          <a:bodyPr anchorCtr="0" anchor="t" bIns="41900" lIns="83775" spcFirstLastPara="1" rIns="83775" wrap="square" tIns="41900">
            <a:noAutofit/>
          </a:bodyPr>
          <a:lstStyle/>
          <a:p>
            <a:pPr indent="0" lvl="0" marL="0" rtl="0" algn="ctr">
              <a:lnSpc>
                <a:spcPct val="80000"/>
              </a:lnSpc>
              <a:spcBef>
                <a:spcPts val="0"/>
              </a:spcBef>
              <a:spcAft>
                <a:spcPts val="0"/>
              </a:spcAft>
              <a:buClr>
                <a:schemeClr val="dk1"/>
              </a:buClr>
              <a:buSzPts val="2200"/>
              <a:buFont typeface="Gill Sans"/>
              <a:buNone/>
            </a:pPr>
            <a:r>
              <a:rPr b="0" i="0" lang="en-GB" sz="2200" u="none">
                <a:solidFill>
                  <a:schemeClr val="dk1"/>
                </a:solidFill>
                <a:latin typeface="Gill Sans"/>
                <a:ea typeface="Gill Sans"/>
                <a:cs typeface="Gill Sans"/>
                <a:sym typeface="Gill Sans"/>
              </a:rPr>
              <a:t>earPod vs. iPod</a:t>
            </a:r>
            <a:endParaRPr/>
          </a:p>
        </p:txBody>
      </p:sp>
      <p:pic>
        <p:nvPicPr>
          <p:cNvPr id="105" name="Google Shape;105;p21"/>
          <p:cNvPicPr preferRelativeResize="0"/>
          <p:nvPr/>
        </p:nvPicPr>
        <p:blipFill rotWithShape="1">
          <a:blip r:embed="rId3">
            <a:alphaModFix/>
          </a:blip>
          <a:srcRect b="0" l="0" r="0" t="0"/>
          <a:stretch/>
        </p:blipFill>
        <p:spPr>
          <a:xfrm>
            <a:off x="4716991" y="1340643"/>
            <a:ext cx="2448718" cy="3024188"/>
          </a:xfrm>
          <a:prstGeom prst="rect">
            <a:avLst/>
          </a:prstGeom>
          <a:noFill/>
          <a:ln>
            <a:noFill/>
          </a:ln>
        </p:spPr>
      </p:pic>
      <p:pic>
        <p:nvPicPr>
          <p:cNvPr id="106" name="Google Shape;106;p21"/>
          <p:cNvPicPr preferRelativeResize="0"/>
          <p:nvPr/>
        </p:nvPicPr>
        <p:blipFill rotWithShape="1">
          <a:blip r:embed="rId4">
            <a:alphaModFix/>
          </a:blip>
          <a:srcRect b="0" l="0" r="0" t="0"/>
          <a:stretch/>
        </p:blipFill>
        <p:spPr>
          <a:xfrm>
            <a:off x="1835150" y="1123950"/>
            <a:ext cx="1955800" cy="1243013"/>
          </a:xfrm>
          <a:prstGeom prst="rect">
            <a:avLst/>
          </a:prstGeom>
          <a:noFill/>
          <a:ln>
            <a:noFill/>
          </a:ln>
        </p:spPr>
      </p:pic>
      <p:pic>
        <p:nvPicPr>
          <p:cNvPr id="107" name="Google Shape;107;p21"/>
          <p:cNvPicPr preferRelativeResize="0"/>
          <p:nvPr/>
        </p:nvPicPr>
        <p:blipFill rotWithShape="1">
          <a:blip r:embed="rId5">
            <a:alphaModFix/>
          </a:blip>
          <a:srcRect b="5204" l="0" r="24738" t="0"/>
          <a:stretch/>
        </p:blipFill>
        <p:spPr>
          <a:xfrm>
            <a:off x="1692275" y="2420144"/>
            <a:ext cx="2303991" cy="1727994"/>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Pipeline of Arranging Conditions for Within-Subject Design</a:t>
            </a:r>
            <a:endParaRPr/>
          </a:p>
        </p:txBody>
      </p:sp>
      <p:sp>
        <p:nvSpPr>
          <p:cNvPr id="562" name="Google Shape;562;p8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GB">
                <a:solidFill>
                  <a:schemeClr val="dk1"/>
                </a:solidFill>
              </a:rPr>
              <a:t>3.1: List all Independent Variables and their levels</a:t>
            </a:r>
            <a:endParaRPr>
              <a:solidFill>
                <a:schemeClr val="dk1"/>
              </a:solidFill>
            </a:endParaRPr>
          </a:p>
          <a:p>
            <a:pPr indent="0" lvl="0" marL="0" rtl="0" algn="l">
              <a:lnSpc>
                <a:spcPct val="150000"/>
              </a:lnSpc>
              <a:spcBef>
                <a:spcPts val="840"/>
              </a:spcBef>
              <a:spcAft>
                <a:spcPts val="0"/>
              </a:spcAft>
              <a:buNone/>
            </a:pPr>
            <a:r>
              <a:rPr lang="en-GB">
                <a:solidFill>
                  <a:schemeClr val="dk1"/>
                </a:solidFill>
              </a:rPr>
              <a:t>3.2: Decide counter-balancing strategy for each variable</a:t>
            </a:r>
            <a:endParaRPr>
              <a:solidFill>
                <a:schemeClr val="dk1"/>
              </a:solidFill>
            </a:endParaRPr>
          </a:p>
          <a:p>
            <a:pPr indent="0" lvl="0" marL="0" rtl="0" algn="l">
              <a:lnSpc>
                <a:spcPct val="150000"/>
              </a:lnSpc>
              <a:spcBef>
                <a:spcPts val="840"/>
              </a:spcBef>
              <a:spcAft>
                <a:spcPts val="0"/>
              </a:spcAft>
              <a:buNone/>
            </a:pPr>
            <a:r>
              <a:rPr lang="en-GB">
                <a:solidFill>
                  <a:schemeClr val="dk1"/>
                </a:solidFill>
              </a:rPr>
              <a:t>3.3: Determine the minimum No. of participants </a:t>
            </a:r>
            <a:endParaRPr>
              <a:solidFill>
                <a:schemeClr val="dk1"/>
              </a:solidFill>
            </a:endParaRPr>
          </a:p>
          <a:p>
            <a:pPr indent="0" lvl="0" marL="0" rtl="0" algn="l">
              <a:lnSpc>
                <a:spcPct val="150000"/>
              </a:lnSpc>
              <a:spcBef>
                <a:spcPts val="840"/>
              </a:spcBef>
              <a:spcAft>
                <a:spcPts val="0"/>
              </a:spcAft>
              <a:buNone/>
            </a:pPr>
            <a:r>
              <a:rPr lang="en-GB">
                <a:solidFill>
                  <a:schemeClr val="dk1"/>
                </a:solidFill>
              </a:rPr>
              <a:t>3.4: Arrange the overall design</a:t>
            </a:r>
            <a:endParaRPr>
              <a:solidFill>
                <a:schemeClr val="dk1"/>
              </a:solidFill>
            </a:endParaRPr>
          </a:p>
          <a:p>
            <a:pPr indent="0" lvl="0" marL="0" rtl="0" algn="l">
              <a:lnSpc>
                <a:spcPct val="150000"/>
              </a:lnSpc>
              <a:spcBef>
                <a:spcPts val="840"/>
              </a:spcBef>
              <a:spcAft>
                <a:spcPts val="0"/>
              </a:spcAft>
              <a:buNone/>
            </a:pPr>
            <a:r>
              <a:rPr lang="en-GB">
                <a:solidFill>
                  <a:schemeClr val="dk1"/>
                </a:solidFill>
              </a:rPr>
              <a:t>3.5: Determine detailed arrangement for each participant</a:t>
            </a:r>
            <a:endParaRPr>
              <a:solidFill>
                <a:schemeClr val="dk1"/>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Pipeline of Arranging Conditions for Within-Subject Design</a:t>
            </a:r>
            <a:endParaRPr/>
          </a:p>
        </p:txBody>
      </p:sp>
      <p:sp>
        <p:nvSpPr>
          <p:cNvPr id="568" name="Google Shape;568;p8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lnSpc>
                <a:spcPct val="150000"/>
              </a:lnSpc>
              <a:spcBef>
                <a:spcPts val="0"/>
              </a:spcBef>
              <a:spcAft>
                <a:spcPts val="0"/>
              </a:spcAft>
              <a:buNone/>
            </a:pPr>
            <a:r>
              <a:rPr lang="en-GB">
                <a:solidFill>
                  <a:schemeClr val="dk1"/>
                </a:solidFill>
              </a:rPr>
              <a:t>3.1: List all Independent Variables and their levels</a:t>
            </a:r>
            <a:endParaRPr>
              <a:solidFill>
                <a:schemeClr val="dk1"/>
              </a:solidFill>
            </a:endParaRPr>
          </a:p>
          <a:p>
            <a:pPr indent="0" lvl="0" marL="0" rtl="0" algn="l">
              <a:lnSpc>
                <a:spcPct val="150000"/>
              </a:lnSpc>
              <a:spcBef>
                <a:spcPts val="840"/>
              </a:spcBef>
              <a:spcAft>
                <a:spcPts val="0"/>
              </a:spcAft>
              <a:buNone/>
            </a:pPr>
            <a:r>
              <a:rPr lang="en-GB">
                <a:solidFill>
                  <a:schemeClr val="dk1"/>
                </a:solidFill>
              </a:rPr>
              <a:t>3.2: Decide counter-balancing strategy for each variable</a:t>
            </a:r>
            <a:endParaRPr>
              <a:solidFill>
                <a:schemeClr val="dk1"/>
              </a:solidFill>
            </a:endParaRPr>
          </a:p>
          <a:p>
            <a:pPr indent="0" lvl="0" marL="0" rtl="0" algn="l">
              <a:lnSpc>
                <a:spcPct val="150000"/>
              </a:lnSpc>
              <a:spcBef>
                <a:spcPts val="840"/>
              </a:spcBef>
              <a:spcAft>
                <a:spcPts val="0"/>
              </a:spcAft>
              <a:buNone/>
            </a:pPr>
            <a:r>
              <a:rPr lang="en-GB">
                <a:solidFill>
                  <a:schemeClr val="dk1"/>
                </a:solidFill>
              </a:rPr>
              <a:t>3.3: Determine the minimum No. of participants </a:t>
            </a:r>
            <a:endParaRPr>
              <a:solidFill>
                <a:schemeClr val="dk1"/>
              </a:solidFill>
            </a:endParaRPr>
          </a:p>
          <a:p>
            <a:pPr indent="0" lvl="0" marL="0" rtl="0" algn="l">
              <a:lnSpc>
                <a:spcPct val="150000"/>
              </a:lnSpc>
              <a:spcBef>
                <a:spcPts val="840"/>
              </a:spcBef>
              <a:spcAft>
                <a:spcPts val="0"/>
              </a:spcAft>
              <a:buNone/>
            </a:pPr>
            <a:r>
              <a:rPr lang="en-GB">
                <a:solidFill>
                  <a:schemeClr val="dk1"/>
                </a:solidFill>
              </a:rPr>
              <a:t>3.4: Arrange the overall design</a:t>
            </a:r>
            <a:endParaRPr>
              <a:solidFill>
                <a:schemeClr val="dk1"/>
              </a:solidFill>
            </a:endParaRPr>
          </a:p>
          <a:p>
            <a:pPr indent="0" lvl="0" marL="0" rtl="0" algn="l">
              <a:lnSpc>
                <a:spcPct val="150000"/>
              </a:lnSpc>
              <a:spcBef>
                <a:spcPts val="840"/>
              </a:spcBef>
              <a:spcAft>
                <a:spcPts val="0"/>
              </a:spcAft>
              <a:buNone/>
            </a:pPr>
            <a:r>
              <a:rPr lang="en-GB">
                <a:solidFill>
                  <a:schemeClr val="dk1"/>
                </a:solidFill>
              </a:rPr>
              <a:t>3.5: Determine detailed arrangement for each participant</a:t>
            </a:r>
            <a:endParaRPr>
              <a:solidFill>
                <a:schemeClr val="dk1"/>
              </a:solidFill>
            </a:endParaRPr>
          </a:p>
          <a:p>
            <a:pPr indent="0" lvl="0" marL="0" rtl="0" algn="l">
              <a:lnSpc>
                <a:spcPct val="150000"/>
              </a:lnSpc>
              <a:spcBef>
                <a:spcPts val="0"/>
              </a:spcBef>
              <a:spcAft>
                <a:spcPts val="0"/>
              </a:spcAft>
              <a:buNone/>
            </a:pPr>
            <a:r>
              <a:t/>
            </a:r>
            <a:endParaRPr>
              <a:solidFill>
                <a:schemeClr val="dk1"/>
              </a:solidFill>
            </a:endParaRPr>
          </a:p>
          <a:p>
            <a:pPr indent="0" lvl="0" marL="0" rtl="0" algn="l">
              <a:lnSpc>
                <a:spcPct val="150000"/>
              </a:lnSpc>
              <a:spcBef>
                <a:spcPts val="1200"/>
              </a:spcBef>
              <a:spcAft>
                <a:spcPts val="1200"/>
              </a:spcAft>
              <a:buNone/>
            </a:pPr>
            <a:r>
              <a:rPr b="1" lang="en-GB" sz="1900">
                <a:solidFill>
                  <a:schemeClr val="dk1"/>
                </a:solidFill>
              </a:rPr>
              <a:t>(How about between-subject design?)</a:t>
            </a:r>
            <a:endParaRPr b="1" sz="1900">
              <a:solidFill>
                <a:schemeClr val="dk1"/>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Pipeline of Arranging Conditions for Within-Subject Design</a:t>
            </a:r>
            <a:endParaRPr/>
          </a:p>
        </p:txBody>
      </p:sp>
      <p:sp>
        <p:nvSpPr>
          <p:cNvPr id="574" name="Google Shape;574;p8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lnSpc>
                <a:spcPct val="150000"/>
              </a:lnSpc>
              <a:spcBef>
                <a:spcPts val="0"/>
              </a:spcBef>
              <a:spcAft>
                <a:spcPts val="0"/>
              </a:spcAft>
              <a:buNone/>
            </a:pPr>
            <a:r>
              <a:rPr lang="en-GB">
                <a:solidFill>
                  <a:schemeClr val="dk1"/>
                </a:solidFill>
              </a:rPr>
              <a:t>3.1: List all Independent Variables and their levels</a:t>
            </a:r>
            <a:endParaRPr>
              <a:solidFill>
                <a:schemeClr val="dk1"/>
              </a:solidFill>
            </a:endParaRPr>
          </a:p>
          <a:p>
            <a:pPr indent="0" lvl="0" marL="0" rtl="0" algn="l">
              <a:lnSpc>
                <a:spcPct val="150000"/>
              </a:lnSpc>
              <a:spcBef>
                <a:spcPts val="840"/>
              </a:spcBef>
              <a:spcAft>
                <a:spcPts val="0"/>
              </a:spcAft>
              <a:buNone/>
            </a:pPr>
            <a:r>
              <a:rPr b="1" lang="en-GB">
                <a:solidFill>
                  <a:schemeClr val="dk1"/>
                </a:solidFill>
              </a:rPr>
              <a:t>3.2: Decide counter-balancing strategy for each variable</a:t>
            </a:r>
            <a:endParaRPr b="1">
              <a:solidFill>
                <a:schemeClr val="dk1"/>
              </a:solidFill>
            </a:endParaRPr>
          </a:p>
          <a:p>
            <a:pPr indent="0" lvl="0" marL="0" rtl="0" algn="l">
              <a:lnSpc>
                <a:spcPct val="150000"/>
              </a:lnSpc>
              <a:spcBef>
                <a:spcPts val="840"/>
              </a:spcBef>
              <a:spcAft>
                <a:spcPts val="0"/>
              </a:spcAft>
              <a:buNone/>
            </a:pPr>
            <a:r>
              <a:rPr lang="en-GB">
                <a:solidFill>
                  <a:schemeClr val="dk1"/>
                </a:solidFill>
              </a:rPr>
              <a:t>3.3: Determine the minimum No. of participants </a:t>
            </a:r>
            <a:endParaRPr>
              <a:solidFill>
                <a:schemeClr val="dk1"/>
              </a:solidFill>
            </a:endParaRPr>
          </a:p>
          <a:p>
            <a:pPr indent="0" lvl="0" marL="0" rtl="0" algn="l">
              <a:lnSpc>
                <a:spcPct val="150000"/>
              </a:lnSpc>
              <a:spcBef>
                <a:spcPts val="840"/>
              </a:spcBef>
              <a:spcAft>
                <a:spcPts val="0"/>
              </a:spcAft>
              <a:buNone/>
            </a:pPr>
            <a:r>
              <a:rPr lang="en-GB">
                <a:solidFill>
                  <a:schemeClr val="dk1"/>
                </a:solidFill>
              </a:rPr>
              <a:t>3.4: Arrange the overall design</a:t>
            </a:r>
            <a:endParaRPr>
              <a:solidFill>
                <a:schemeClr val="dk1"/>
              </a:solidFill>
            </a:endParaRPr>
          </a:p>
          <a:p>
            <a:pPr indent="0" lvl="0" marL="0" rtl="0" algn="l">
              <a:lnSpc>
                <a:spcPct val="150000"/>
              </a:lnSpc>
              <a:spcBef>
                <a:spcPts val="840"/>
              </a:spcBef>
              <a:spcAft>
                <a:spcPts val="0"/>
              </a:spcAft>
              <a:buNone/>
            </a:pPr>
            <a:r>
              <a:rPr lang="en-GB">
                <a:solidFill>
                  <a:schemeClr val="dk1"/>
                </a:solidFill>
              </a:rPr>
              <a:t>3.5: Determine detailed arrangement for each participant</a:t>
            </a:r>
            <a:endParaRPr>
              <a:solidFill>
                <a:schemeClr val="dk1"/>
              </a:solidFill>
            </a:endParaRPr>
          </a:p>
          <a:p>
            <a:pPr indent="0" lvl="0" marL="0" rtl="0" algn="l">
              <a:lnSpc>
                <a:spcPct val="150000"/>
              </a:lnSpc>
              <a:spcBef>
                <a:spcPts val="0"/>
              </a:spcBef>
              <a:spcAft>
                <a:spcPts val="0"/>
              </a:spcAft>
              <a:buNone/>
            </a:pPr>
            <a:r>
              <a:t/>
            </a:r>
            <a:endParaRPr>
              <a:solidFill>
                <a:schemeClr val="dk1"/>
              </a:solidFill>
            </a:endParaRPr>
          </a:p>
          <a:p>
            <a:pPr indent="0" lvl="0" marL="0" rtl="0" algn="l">
              <a:lnSpc>
                <a:spcPct val="150000"/>
              </a:lnSpc>
              <a:spcBef>
                <a:spcPts val="1200"/>
              </a:spcBef>
              <a:spcAft>
                <a:spcPts val="1200"/>
              </a:spcAft>
              <a:buNone/>
            </a:pPr>
            <a:r>
              <a:rPr b="1" lang="en-GB" sz="1900">
                <a:solidFill>
                  <a:schemeClr val="dk1"/>
                </a:solidFill>
              </a:rPr>
              <a:t>(How about between-subject design?)</a:t>
            </a:r>
            <a:endParaRPr b="1" sz="1900">
              <a:solidFill>
                <a:schemeClr val="dk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Example 1: Notification Channels for Wearable Ring</a:t>
            </a:r>
            <a:endParaRPr/>
          </a:p>
        </p:txBody>
      </p:sp>
      <p:sp>
        <p:nvSpPr>
          <p:cNvPr id="580" name="Google Shape;580;p8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Char char="●"/>
            </a:pPr>
            <a:r>
              <a:rPr lang="en-GB">
                <a:solidFill>
                  <a:schemeClr val="dk1"/>
                </a:solidFill>
              </a:rPr>
              <a:t>3.1: List all Independent Variables and their levels</a:t>
            </a:r>
            <a:endParaRPr>
              <a:solidFill>
                <a:schemeClr val="dk1"/>
              </a:solidFill>
            </a:endParaRPr>
          </a:p>
          <a:p>
            <a:pPr indent="-330200" lvl="1" marL="914400" rtl="0" algn="l">
              <a:lnSpc>
                <a:spcPct val="150000"/>
              </a:lnSpc>
              <a:spcBef>
                <a:spcPts val="0"/>
              </a:spcBef>
              <a:spcAft>
                <a:spcPts val="0"/>
              </a:spcAft>
              <a:buSzPts val="1600"/>
              <a:buChar char="○"/>
            </a:pPr>
            <a:r>
              <a:rPr lang="en-GB" sz="1600"/>
              <a:t>Channel. 5 levels: (light, sound, vibration, poke, thermal)</a:t>
            </a:r>
            <a:endParaRPr sz="1600"/>
          </a:p>
          <a:p>
            <a:pPr indent="-330200" lvl="1" marL="914400" rtl="0" algn="l">
              <a:lnSpc>
                <a:spcPct val="150000"/>
              </a:lnSpc>
              <a:spcBef>
                <a:spcPts val="0"/>
              </a:spcBef>
              <a:spcAft>
                <a:spcPts val="0"/>
              </a:spcAft>
              <a:buSzPts val="1600"/>
              <a:buChar char="○"/>
            </a:pPr>
            <a:r>
              <a:rPr lang="en-GB" sz="1600"/>
              <a:t>Activity Level. 5 levels: (lying down, sitting, standing, walking, running)</a:t>
            </a:r>
            <a:endParaRPr sz="1600"/>
          </a:p>
          <a:p>
            <a:pPr indent="-342900" lvl="0" marL="457200" rtl="0" algn="l">
              <a:lnSpc>
                <a:spcPct val="150000"/>
              </a:lnSpc>
              <a:spcBef>
                <a:spcPts val="840"/>
              </a:spcBef>
              <a:spcAft>
                <a:spcPts val="0"/>
              </a:spcAft>
              <a:buClr>
                <a:schemeClr val="dk1"/>
              </a:buClr>
              <a:buSzPts val="1800"/>
              <a:buChar char="●"/>
            </a:pPr>
            <a:r>
              <a:rPr lang="en-GB">
                <a:solidFill>
                  <a:schemeClr val="dk1"/>
                </a:solidFill>
              </a:rPr>
              <a:t>3.2: Decide counter-balancing strategy for each variable</a:t>
            </a:r>
            <a:endParaRPr>
              <a:solidFill>
                <a:schemeClr val="dk1"/>
              </a:solidFill>
            </a:endParaRPr>
          </a:p>
          <a:p>
            <a:pPr indent="-330200" lvl="1" marL="914400" rtl="0" algn="l">
              <a:lnSpc>
                <a:spcPct val="150000"/>
              </a:lnSpc>
              <a:spcBef>
                <a:spcPts val="840"/>
              </a:spcBef>
              <a:spcAft>
                <a:spcPts val="0"/>
              </a:spcAft>
              <a:buClr>
                <a:schemeClr val="dk1"/>
              </a:buClr>
              <a:buSzPts val="1600"/>
              <a:buChar char="○"/>
            </a:pPr>
            <a:r>
              <a:rPr lang="en-GB" sz="1600"/>
              <a:t>Choices: (i) Fully Counter-Balancing, (ii) Latin Square, (iii) No Counter-Balancing</a:t>
            </a:r>
            <a:endParaRPr sz="16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8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Example 1: Notification Channels for Wearable Ring</a:t>
            </a:r>
            <a:endParaRPr/>
          </a:p>
        </p:txBody>
      </p:sp>
      <p:sp>
        <p:nvSpPr>
          <p:cNvPr id="586" name="Google Shape;586;p8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Char char="●"/>
            </a:pPr>
            <a:r>
              <a:rPr lang="en-GB">
                <a:solidFill>
                  <a:schemeClr val="dk1"/>
                </a:solidFill>
              </a:rPr>
              <a:t>3.1: List all Independent Variables and their levels</a:t>
            </a:r>
            <a:endParaRPr>
              <a:solidFill>
                <a:schemeClr val="dk1"/>
              </a:solidFill>
            </a:endParaRPr>
          </a:p>
          <a:p>
            <a:pPr indent="-330200" lvl="1" marL="914400" rtl="0" algn="l">
              <a:lnSpc>
                <a:spcPct val="150000"/>
              </a:lnSpc>
              <a:spcBef>
                <a:spcPts val="0"/>
              </a:spcBef>
              <a:spcAft>
                <a:spcPts val="0"/>
              </a:spcAft>
              <a:buSzPts val="1600"/>
              <a:buChar char="○"/>
            </a:pPr>
            <a:r>
              <a:rPr lang="en-GB" sz="1600"/>
              <a:t>Channel. 5 levels: (light, sound, vibration, poke, thermal)</a:t>
            </a:r>
            <a:endParaRPr sz="1600"/>
          </a:p>
          <a:p>
            <a:pPr indent="-330200" lvl="1" marL="914400" rtl="0" algn="l">
              <a:lnSpc>
                <a:spcPct val="150000"/>
              </a:lnSpc>
              <a:spcBef>
                <a:spcPts val="0"/>
              </a:spcBef>
              <a:spcAft>
                <a:spcPts val="0"/>
              </a:spcAft>
              <a:buSzPts val="1600"/>
              <a:buChar char="○"/>
            </a:pPr>
            <a:r>
              <a:rPr lang="en-GB" sz="1600"/>
              <a:t>Activity Level. 5 levels: (lying down, sitting, standing, walking, running)</a:t>
            </a:r>
            <a:endParaRPr sz="1600"/>
          </a:p>
          <a:p>
            <a:pPr indent="-342900" lvl="0" marL="457200" rtl="0" algn="l">
              <a:lnSpc>
                <a:spcPct val="150000"/>
              </a:lnSpc>
              <a:spcBef>
                <a:spcPts val="840"/>
              </a:spcBef>
              <a:spcAft>
                <a:spcPts val="0"/>
              </a:spcAft>
              <a:buClr>
                <a:schemeClr val="dk1"/>
              </a:buClr>
              <a:buSzPts val="1800"/>
              <a:buChar char="●"/>
            </a:pPr>
            <a:r>
              <a:rPr lang="en-GB">
                <a:solidFill>
                  <a:schemeClr val="dk1"/>
                </a:solidFill>
              </a:rPr>
              <a:t>3.2: Decide counter-balancing strategy for each variable</a:t>
            </a:r>
            <a:endParaRPr>
              <a:solidFill>
                <a:schemeClr val="dk1"/>
              </a:solidFill>
            </a:endParaRPr>
          </a:p>
          <a:p>
            <a:pPr indent="-330200" lvl="1" marL="914400" rtl="0" algn="l">
              <a:lnSpc>
                <a:spcPct val="150000"/>
              </a:lnSpc>
              <a:spcBef>
                <a:spcPts val="840"/>
              </a:spcBef>
              <a:spcAft>
                <a:spcPts val="0"/>
              </a:spcAft>
              <a:buClr>
                <a:schemeClr val="dk1"/>
              </a:buClr>
              <a:buSzPts val="1600"/>
              <a:buChar char="○"/>
            </a:pPr>
            <a:r>
              <a:rPr lang="en-GB" sz="1600"/>
              <a:t>Choices: (i) Fully Counter-Balancing, (ii) Latin Square, (iii) No Counter-Balancing</a:t>
            </a:r>
            <a:endParaRPr sz="1600"/>
          </a:p>
          <a:p>
            <a:pPr indent="-330200" lvl="1" marL="914400" rtl="0" algn="l">
              <a:lnSpc>
                <a:spcPct val="100000"/>
              </a:lnSpc>
              <a:spcBef>
                <a:spcPts val="0"/>
              </a:spcBef>
              <a:spcAft>
                <a:spcPts val="0"/>
              </a:spcAft>
              <a:buSzPts val="1600"/>
              <a:buChar char="○"/>
            </a:pPr>
            <a:r>
              <a:rPr b="1" lang="en-GB" sz="1600"/>
              <a:t>How to decide the strategy?</a:t>
            </a:r>
            <a:endParaRPr b="1" sz="1600"/>
          </a:p>
          <a:p>
            <a:pPr indent="-330200" lvl="2" marL="1371600" rtl="0" algn="l">
              <a:lnSpc>
                <a:spcPct val="100000"/>
              </a:lnSpc>
              <a:spcBef>
                <a:spcPts val="0"/>
              </a:spcBef>
              <a:spcAft>
                <a:spcPts val="0"/>
              </a:spcAft>
              <a:buSzPts val="1600"/>
              <a:buChar char="■"/>
            </a:pPr>
            <a:r>
              <a:rPr lang="en-GB" sz="1600"/>
              <a:t>How interesting is the independent variable?</a:t>
            </a:r>
            <a:endParaRPr sz="1600"/>
          </a:p>
          <a:p>
            <a:pPr indent="-330200" lvl="2" marL="1371600" rtl="0" algn="l">
              <a:lnSpc>
                <a:spcPct val="100000"/>
              </a:lnSpc>
              <a:spcBef>
                <a:spcPts val="0"/>
              </a:spcBef>
              <a:spcAft>
                <a:spcPts val="0"/>
              </a:spcAft>
              <a:buSzPts val="1600"/>
              <a:buChar char="■"/>
            </a:pPr>
            <a:r>
              <a:rPr lang="en-GB" sz="1600"/>
              <a:t>How much resource do we have?</a:t>
            </a:r>
            <a:endParaRPr sz="16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8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Example 1: Notification Channels for Wearable Ring</a:t>
            </a:r>
            <a:endParaRPr/>
          </a:p>
        </p:txBody>
      </p:sp>
      <p:sp>
        <p:nvSpPr>
          <p:cNvPr id="592" name="Google Shape;592;p8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840"/>
              </a:spcBef>
              <a:spcAft>
                <a:spcPts val="0"/>
              </a:spcAft>
              <a:buClr>
                <a:schemeClr val="dk1"/>
              </a:buClr>
              <a:buSzPts val="1800"/>
              <a:buChar char="●"/>
            </a:pPr>
            <a:r>
              <a:rPr lang="en-GB">
                <a:solidFill>
                  <a:schemeClr val="dk1"/>
                </a:solidFill>
              </a:rPr>
              <a:t>3.2: Decide counter-balancing strategy for each variable</a:t>
            </a:r>
            <a:endParaRPr>
              <a:solidFill>
                <a:schemeClr val="dk1"/>
              </a:solidFill>
            </a:endParaRPr>
          </a:p>
          <a:p>
            <a:pPr indent="-330200" lvl="1" marL="914400" rtl="0" algn="l">
              <a:lnSpc>
                <a:spcPct val="150000"/>
              </a:lnSpc>
              <a:spcBef>
                <a:spcPts val="840"/>
              </a:spcBef>
              <a:spcAft>
                <a:spcPts val="0"/>
              </a:spcAft>
              <a:buClr>
                <a:schemeClr val="dk1"/>
              </a:buClr>
              <a:buSzPts val="1600"/>
              <a:buChar char="○"/>
            </a:pPr>
            <a:r>
              <a:rPr lang="en-GB" sz="1600"/>
              <a:t>Channel:</a:t>
            </a:r>
            <a:r>
              <a:rPr b="1" lang="en-GB" sz="1600"/>
              <a:t> Latin Square</a:t>
            </a:r>
            <a:endParaRPr b="1" sz="1600"/>
          </a:p>
          <a:p>
            <a:pPr indent="-330200" lvl="1" marL="914400" rtl="0" algn="l">
              <a:lnSpc>
                <a:spcPct val="150000"/>
              </a:lnSpc>
              <a:spcBef>
                <a:spcPts val="840"/>
              </a:spcBef>
              <a:spcAft>
                <a:spcPts val="0"/>
              </a:spcAft>
              <a:buClr>
                <a:schemeClr val="dk1"/>
              </a:buClr>
              <a:buSzPts val="1600"/>
              <a:buChar char="○"/>
            </a:pPr>
            <a:r>
              <a:rPr lang="en-GB" sz="1600"/>
              <a:t>Activity Level: </a:t>
            </a:r>
            <a:r>
              <a:rPr b="1" lang="en-GB" sz="1600"/>
              <a:t>Latin Square</a:t>
            </a:r>
            <a:endParaRPr b="1" sz="1600"/>
          </a:p>
          <a:p>
            <a:pPr indent="-330200" lvl="0" marL="457200" rtl="0" algn="l">
              <a:lnSpc>
                <a:spcPct val="150000"/>
              </a:lnSpc>
              <a:spcBef>
                <a:spcPts val="840"/>
              </a:spcBef>
              <a:spcAft>
                <a:spcPts val="0"/>
              </a:spcAft>
              <a:buSzPts val="1600"/>
              <a:buChar char="●"/>
            </a:pPr>
            <a:r>
              <a:rPr lang="en-GB">
                <a:solidFill>
                  <a:schemeClr val="dk1"/>
                </a:solidFill>
              </a:rPr>
              <a:t>3.3: Determine the minimum No. of participants </a:t>
            </a:r>
            <a:endParaRPr>
              <a:solidFill>
                <a:schemeClr val="dk1"/>
              </a:solidFill>
            </a:endParaRPr>
          </a:p>
          <a:p>
            <a:pPr indent="-330200" lvl="1" marL="914400" rtl="0" algn="l">
              <a:lnSpc>
                <a:spcPct val="150000"/>
              </a:lnSpc>
              <a:spcBef>
                <a:spcPts val="840"/>
              </a:spcBef>
              <a:spcAft>
                <a:spcPts val="0"/>
              </a:spcAft>
              <a:buClr>
                <a:schemeClr val="dk1"/>
              </a:buClr>
              <a:buSzPts val="1600"/>
              <a:buChar char="○"/>
            </a:pPr>
            <a:r>
              <a:rPr lang="en-GB" sz="1600"/>
              <a:t>Min. No. = 5 (5 Channel levels) * 5 (5 Activity levels)</a:t>
            </a:r>
            <a:endParaRPr>
              <a:solidFill>
                <a:schemeClr val="dk1"/>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9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Example 1: Notification Channels for Wearable Ring</a:t>
            </a:r>
            <a:endParaRPr/>
          </a:p>
        </p:txBody>
      </p:sp>
      <p:sp>
        <p:nvSpPr>
          <p:cNvPr id="598" name="Google Shape;598;p9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lnSpc>
                <a:spcPct val="150000"/>
              </a:lnSpc>
              <a:spcBef>
                <a:spcPts val="840"/>
              </a:spcBef>
              <a:spcAft>
                <a:spcPts val="0"/>
              </a:spcAft>
              <a:buClr>
                <a:schemeClr val="dk1"/>
              </a:buClr>
              <a:buSzPts val="1400"/>
              <a:buChar char="●"/>
            </a:pPr>
            <a:r>
              <a:rPr lang="en-GB" sz="1400">
                <a:solidFill>
                  <a:schemeClr val="dk1"/>
                </a:solidFill>
              </a:rPr>
              <a:t>3.2: Decide counter-balancing strategy for each variable</a:t>
            </a:r>
            <a:endParaRPr sz="1400">
              <a:solidFill>
                <a:schemeClr val="dk1"/>
              </a:solidFill>
            </a:endParaRPr>
          </a:p>
          <a:p>
            <a:pPr indent="-304800" lvl="1" marL="914400" rtl="0" algn="l">
              <a:lnSpc>
                <a:spcPct val="150000"/>
              </a:lnSpc>
              <a:spcBef>
                <a:spcPts val="840"/>
              </a:spcBef>
              <a:spcAft>
                <a:spcPts val="0"/>
              </a:spcAft>
              <a:buClr>
                <a:schemeClr val="dk1"/>
              </a:buClr>
              <a:buSzPts val="1200"/>
              <a:buChar char="○"/>
            </a:pPr>
            <a:r>
              <a:rPr lang="en-GB" sz="1200"/>
              <a:t>Channel:</a:t>
            </a:r>
            <a:r>
              <a:rPr b="1" lang="en-GB" sz="1200"/>
              <a:t> Latin Square</a:t>
            </a:r>
            <a:endParaRPr b="1" sz="1200"/>
          </a:p>
          <a:p>
            <a:pPr indent="-304800" lvl="1" marL="914400" rtl="0" algn="l">
              <a:lnSpc>
                <a:spcPct val="150000"/>
              </a:lnSpc>
              <a:spcBef>
                <a:spcPts val="840"/>
              </a:spcBef>
              <a:spcAft>
                <a:spcPts val="0"/>
              </a:spcAft>
              <a:buClr>
                <a:schemeClr val="dk1"/>
              </a:buClr>
              <a:buSzPts val="1200"/>
              <a:buChar char="○"/>
            </a:pPr>
            <a:r>
              <a:rPr lang="en-GB" sz="1200"/>
              <a:t>Activity Level: </a:t>
            </a:r>
            <a:r>
              <a:rPr b="1" lang="en-GB" sz="1200"/>
              <a:t>Latin Square</a:t>
            </a:r>
            <a:endParaRPr b="1" sz="1200"/>
          </a:p>
          <a:p>
            <a:pPr indent="-304800" lvl="0" marL="457200" rtl="0" algn="l">
              <a:lnSpc>
                <a:spcPct val="150000"/>
              </a:lnSpc>
              <a:spcBef>
                <a:spcPts val="840"/>
              </a:spcBef>
              <a:spcAft>
                <a:spcPts val="0"/>
              </a:spcAft>
              <a:buSzPts val="1200"/>
              <a:buChar char="●"/>
            </a:pPr>
            <a:r>
              <a:rPr lang="en-GB" sz="1400">
                <a:solidFill>
                  <a:schemeClr val="dk1"/>
                </a:solidFill>
              </a:rPr>
              <a:t>3.3: Determine the minimum No. of participants </a:t>
            </a:r>
            <a:endParaRPr sz="1400">
              <a:solidFill>
                <a:schemeClr val="dk1"/>
              </a:solidFill>
            </a:endParaRPr>
          </a:p>
          <a:p>
            <a:pPr indent="-304800" lvl="1" marL="914400" rtl="0" algn="l">
              <a:lnSpc>
                <a:spcPct val="150000"/>
              </a:lnSpc>
              <a:spcBef>
                <a:spcPts val="840"/>
              </a:spcBef>
              <a:spcAft>
                <a:spcPts val="0"/>
              </a:spcAft>
              <a:buClr>
                <a:schemeClr val="dk1"/>
              </a:buClr>
              <a:buSzPts val="1200"/>
              <a:buChar char="○"/>
            </a:pPr>
            <a:r>
              <a:rPr lang="en-GB" sz="1200"/>
              <a:t>Min. No. = 5 (5 Channel levels) * 5 (5 Activity levels)</a:t>
            </a:r>
            <a:endParaRPr b="1" sz="1200"/>
          </a:p>
          <a:p>
            <a:pPr indent="-349250" lvl="1" marL="914400" rtl="0" algn="l">
              <a:lnSpc>
                <a:spcPct val="150000"/>
              </a:lnSpc>
              <a:spcBef>
                <a:spcPts val="840"/>
              </a:spcBef>
              <a:spcAft>
                <a:spcPts val="0"/>
              </a:spcAft>
              <a:buClr>
                <a:schemeClr val="dk1"/>
              </a:buClr>
              <a:buSzPts val="1900"/>
              <a:buChar char="○"/>
            </a:pPr>
            <a:r>
              <a:rPr b="1" lang="en-GB" sz="1900">
                <a:solidFill>
                  <a:schemeClr val="dk1"/>
                </a:solidFill>
              </a:rPr>
              <a:t>Question: What if we choose fully counter-balancing for Channel and Activity Level?</a:t>
            </a:r>
            <a:endParaRPr b="1" sz="1700">
              <a:solidFill>
                <a:schemeClr val="dk1"/>
              </a:solidFill>
            </a:endParaRPr>
          </a:p>
        </p:txBody>
      </p:sp>
      <p:pic>
        <p:nvPicPr>
          <p:cNvPr id="599" name="Google Shape;599;p90"/>
          <p:cNvPicPr preferRelativeResize="0"/>
          <p:nvPr/>
        </p:nvPicPr>
        <p:blipFill>
          <a:blip r:embed="rId3">
            <a:alphaModFix/>
          </a:blip>
          <a:stretch>
            <a:fillRect/>
          </a:stretch>
        </p:blipFill>
        <p:spPr>
          <a:xfrm>
            <a:off x="3674350" y="3730550"/>
            <a:ext cx="1250900" cy="1250900"/>
          </a:xfrm>
          <a:prstGeom prst="rect">
            <a:avLst/>
          </a:prstGeom>
          <a:noFill/>
          <a:ln>
            <a:noFill/>
          </a:ln>
        </p:spPr>
      </p:pic>
      <p:sp>
        <p:nvSpPr>
          <p:cNvPr id="600" name="Google Shape;600;p90"/>
          <p:cNvSpPr txBox="1"/>
          <p:nvPr/>
        </p:nvSpPr>
        <p:spPr>
          <a:xfrm>
            <a:off x="4958700" y="4171350"/>
            <a:ext cx="2333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solidFill>
                  <a:schemeClr val="dk1"/>
                </a:solidFill>
                <a:highlight>
                  <a:srgbClr val="FFFFFF"/>
                </a:highlight>
                <a:latin typeface="Verdana"/>
                <a:ea typeface="Verdana"/>
                <a:cs typeface="Verdana"/>
                <a:sym typeface="Verdana"/>
              </a:rPr>
              <a:t>PollEv.com/szhao168</a:t>
            </a:r>
            <a:endParaRPr b="1"/>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9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Example 1: Notification Channels for Wearable Ring</a:t>
            </a:r>
            <a:endParaRPr/>
          </a:p>
        </p:txBody>
      </p:sp>
      <p:sp>
        <p:nvSpPr>
          <p:cNvPr id="606" name="Google Shape;606;p9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23850" lvl="0" marL="457200" rtl="0" algn="l">
              <a:lnSpc>
                <a:spcPct val="150000"/>
              </a:lnSpc>
              <a:spcBef>
                <a:spcPts val="840"/>
              </a:spcBef>
              <a:spcAft>
                <a:spcPts val="0"/>
              </a:spcAft>
              <a:buClr>
                <a:schemeClr val="dk1"/>
              </a:buClr>
              <a:buSzPts val="1500"/>
              <a:buChar char="●"/>
            </a:pPr>
            <a:r>
              <a:rPr lang="en-GB" sz="1500">
                <a:solidFill>
                  <a:schemeClr val="dk1"/>
                </a:solidFill>
              </a:rPr>
              <a:t>3.2: Decide counter-balancing strategy for each variable</a:t>
            </a:r>
            <a:endParaRPr sz="1500">
              <a:solidFill>
                <a:schemeClr val="dk1"/>
              </a:solidFill>
            </a:endParaRPr>
          </a:p>
          <a:p>
            <a:pPr indent="-311150" lvl="1" marL="914400" rtl="0" algn="l">
              <a:lnSpc>
                <a:spcPct val="150000"/>
              </a:lnSpc>
              <a:spcBef>
                <a:spcPts val="840"/>
              </a:spcBef>
              <a:spcAft>
                <a:spcPts val="0"/>
              </a:spcAft>
              <a:buClr>
                <a:schemeClr val="dk1"/>
              </a:buClr>
              <a:buSzPts val="1300"/>
              <a:buChar char="○"/>
            </a:pPr>
            <a:r>
              <a:rPr lang="en-GB" sz="1300"/>
              <a:t>Channel:</a:t>
            </a:r>
            <a:r>
              <a:rPr b="1" lang="en-GB" sz="1300"/>
              <a:t> Latin Square</a:t>
            </a:r>
            <a:endParaRPr b="1" sz="1300"/>
          </a:p>
          <a:p>
            <a:pPr indent="-311150" lvl="1" marL="914400" rtl="0" algn="l">
              <a:lnSpc>
                <a:spcPct val="150000"/>
              </a:lnSpc>
              <a:spcBef>
                <a:spcPts val="840"/>
              </a:spcBef>
              <a:spcAft>
                <a:spcPts val="0"/>
              </a:spcAft>
              <a:buClr>
                <a:schemeClr val="dk1"/>
              </a:buClr>
              <a:buSzPts val="1300"/>
              <a:buChar char="○"/>
            </a:pPr>
            <a:r>
              <a:rPr lang="en-GB" sz="1300"/>
              <a:t>Activity Level: </a:t>
            </a:r>
            <a:r>
              <a:rPr b="1" lang="en-GB" sz="1300"/>
              <a:t>Latin Square</a:t>
            </a:r>
            <a:endParaRPr b="1" sz="1300"/>
          </a:p>
          <a:p>
            <a:pPr indent="-311150" lvl="0" marL="457200" rtl="0" algn="l">
              <a:lnSpc>
                <a:spcPct val="150000"/>
              </a:lnSpc>
              <a:spcBef>
                <a:spcPts val="840"/>
              </a:spcBef>
              <a:spcAft>
                <a:spcPts val="0"/>
              </a:spcAft>
              <a:buSzPts val="1300"/>
              <a:buChar char="●"/>
            </a:pPr>
            <a:r>
              <a:rPr lang="en-GB" sz="1500">
                <a:solidFill>
                  <a:schemeClr val="dk1"/>
                </a:solidFill>
              </a:rPr>
              <a:t>3.3: Determine the minimum No. of participants </a:t>
            </a:r>
            <a:endParaRPr sz="1500">
              <a:solidFill>
                <a:schemeClr val="dk1"/>
              </a:solidFill>
            </a:endParaRPr>
          </a:p>
          <a:p>
            <a:pPr indent="-311150" lvl="1" marL="914400" rtl="0" algn="l">
              <a:lnSpc>
                <a:spcPct val="150000"/>
              </a:lnSpc>
              <a:spcBef>
                <a:spcPts val="840"/>
              </a:spcBef>
              <a:spcAft>
                <a:spcPts val="0"/>
              </a:spcAft>
              <a:buClr>
                <a:schemeClr val="dk1"/>
              </a:buClr>
              <a:buSzPts val="1300"/>
              <a:buChar char="○"/>
            </a:pPr>
            <a:r>
              <a:rPr lang="en-GB" sz="1300"/>
              <a:t>Min. No. = 5 (5 Channel levels) * 5 (5 Activity levels) = 25</a:t>
            </a:r>
            <a:endParaRPr b="1" sz="1300"/>
          </a:p>
          <a:p>
            <a:pPr indent="-349250" lvl="1" marL="914400" rtl="0" algn="l">
              <a:lnSpc>
                <a:spcPct val="150000"/>
              </a:lnSpc>
              <a:spcBef>
                <a:spcPts val="840"/>
              </a:spcBef>
              <a:spcAft>
                <a:spcPts val="0"/>
              </a:spcAft>
              <a:buClr>
                <a:schemeClr val="dk1"/>
              </a:buClr>
              <a:buSzPts val="1900"/>
              <a:buChar char="○"/>
            </a:pPr>
            <a:r>
              <a:rPr b="1" lang="en-GB" sz="1900">
                <a:solidFill>
                  <a:schemeClr val="dk1"/>
                </a:solidFill>
              </a:rPr>
              <a:t>Question: What if we choose fully counter-balancing for Channel and Activity Level?</a:t>
            </a:r>
            <a:endParaRPr b="1" sz="1900">
              <a:solidFill>
                <a:schemeClr val="dk1"/>
              </a:solidFill>
            </a:endParaRPr>
          </a:p>
          <a:p>
            <a:pPr indent="-349250" lvl="2" marL="1371600" rtl="0" algn="l">
              <a:lnSpc>
                <a:spcPct val="150000"/>
              </a:lnSpc>
              <a:spcBef>
                <a:spcPts val="840"/>
              </a:spcBef>
              <a:spcAft>
                <a:spcPts val="0"/>
              </a:spcAft>
              <a:buClr>
                <a:schemeClr val="dk1"/>
              </a:buClr>
              <a:buSzPts val="1900"/>
              <a:buChar char="■"/>
            </a:pPr>
            <a:r>
              <a:rPr b="1" lang="en-GB" sz="1900">
                <a:solidFill>
                  <a:schemeClr val="dk1"/>
                </a:solidFill>
              </a:rPr>
              <a:t>5! * 5! = 14,400</a:t>
            </a:r>
            <a:endParaRPr b="1" sz="1900">
              <a:solidFill>
                <a:schemeClr val="dk1"/>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Example 1: Notification Channels for Wearable Ring</a:t>
            </a:r>
            <a:endParaRPr/>
          </a:p>
        </p:txBody>
      </p:sp>
      <p:sp>
        <p:nvSpPr>
          <p:cNvPr id="612" name="Google Shape;612;p9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840"/>
              </a:spcBef>
              <a:spcAft>
                <a:spcPts val="0"/>
              </a:spcAft>
              <a:buClr>
                <a:schemeClr val="dk1"/>
              </a:buClr>
              <a:buSzPts val="1800"/>
              <a:buChar char="●"/>
            </a:pPr>
            <a:r>
              <a:rPr lang="en-GB">
                <a:solidFill>
                  <a:schemeClr val="dk1"/>
                </a:solidFill>
              </a:rPr>
              <a:t>3.4: Arrange the overall design. (Channel → C, Activity → A)</a:t>
            </a:r>
            <a:endParaRPr>
              <a:solidFill>
                <a:schemeClr val="dk1"/>
              </a:solidFill>
            </a:endParaRPr>
          </a:p>
          <a:p>
            <a:pPr indent="0" lvl="0" marL="0" rtl="0" algn="l">
              <a:lnSpc>
                <a:spcPct val="150000"/>
              </a:lnSpc>
              <a:spcBef>
                <a:spcPts val="840"/>
              </a:spcBef>
              <a:spcAft>
                <a:spcPts val="0"/>
              </a:spcAft>
              <a:buNone/>
            </a:pPr>
            <a:r>
              <a:t/>
            </a:r>
            <a:endParaRPr b="1" sz="1600"/>
          </a:p>
          <a:p>
            <a:pPr indent="0" lvl="0" marL="0" rtl="0" algn="l">
              <a:lnSpc>
                <a:spcPct val="150000"/>
              </a:lnSpc>
              <a:spcBef>
                <a:spcPts val="840"/>
              </a:spcBef>
              <a:spcAft>
                <a:spcPts val="0"/>
              </a:spcAft>
              <a:buNone/>
            </a:pPr>
            <a:r>
              <a:t/>
            </a:r>
            <a:endParaRPr b="1" sz="1600"/>
          </a:p>
          <a:p>
            <a:pPr indent="0" lvl="0" marL="0" rtl="0" algn="l">
              <a:lnSpc>
                <a:spcPct val="150000"/>
              </a:lnSpc>
              <a:spcBef>
                <a:spcPts val="840"/>
              </a:spcBef>
              <a:spcAft>
                <a:spcPts val="0"/>
              </a:spcAft>
              <a:buNone/>
            </a:pPr>
            <a:r>
              <a:t/>
            </a:r>
            <a:endParaRPr>
              <a:solidFill>
                <a:schemeClr val="dk1"/>
              </a:solidFill>
            </a:endParaRPr>
          </a:p>
          <a:p>
            <a:pPr indent="0" lvl="0" marL="0" rtl="0" algn="l">
              <a:lnSpc>
                <a:spcPct val="150000"/>
              </a:lnSpc>
              <a:spcBef>
                <a:spcPts val="840"/>
              </a:spcBef>
              <a:spcAft>
                <a:spcPts val="0"/>
              </a:spcAft>
              <a:buNone/>
            </a:pPr>
            <a:r>
              <a:t/>
            </a:r>
            <a:endParaRPr>
              <a:solidFill>
                <a:schemeClr val="dk1"/>
              </a:solidFill>
            </a:endParaRPr>
          </a:p>
        </p:txBody>
      </p:sp>
      <p:sp>
        <p:nvSpPr>
          <p:cNvPr id="613" name="Google Shape;613;p92"/>
          <p:cNvSpPr txBox="1"/>
          <p:nvPr/>
        </p:nvSpPr>
        <p:spPr>
          <a:xfrm>
            <a:off x="2140963" y="1529025"/>
            <a:ext cx="1774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(C1,C2,C3,C4,C5</a:t>
            </a:r>
            <a:r>
              <a:rPr lang="en-GB">
                <a:solidFill>
                  <a:schemeClr val="dk1"/>
                </a:solidFill>
              </a:rPr>
              <a:t>)</a:t>
            </a:r>
            <a:endParaRPr/>
          </a:p>
          <a:p>
            <a:pPr indent="0" lvl="0" marL="0" rtl="0" algn="l">
              <a:spcBef>
                <a:spcPts val="0"/>
              </a:spcBef>
              <a:spcAft>
                <a:spcPts val="0"/>
              </a:spcAft>
              <a:buNone/>
            </a:pPr>
            <a:r>
              <a:rPr lang="en-GB">
                <a:solidFill>
                  <a:schemeClr val="dk1"/>
                </a:solidFill>
              </a:rPr>
              <a:t>(</a:t>
            </a:r>
            <a:r>
              <a:rPr lang="en-GB"/>
              <a:t>C2,C3,C4,C5,C1</a:t>
            </a:r>
            <a:r>
              <a:rPr lang="en-GB">
                <a:solidFill>
                  <a:schemeClr val="dk1"/>
                </a:solidFill>
              </a:rPr>
              <a:t>)</a:t>
            </a:r>
            <a:endParaRPr/>
          </a:p>
          <a:p>
            <a:pPr indent="0" lvl="0" marL="0" rtl="0" algn="l">
              <a:spcBef>
                <a:spcPts val="0"/>
              </a:spcBef>
              <a:spcAft>
                <a:spcPts val="0"/>
              </a:spcAft>
              <a:buNone/>
            </a:pPr>
            <a:r>
              <a:rPr lang="en-GB">
                <a:solidFill>
                  <a:schemeClr val="dk1"/>
                </a:solidFill>
              </a:rPr>
              <a:t>(</a:t>
            </a:r>
            <a:r>
              <a:rPr lang="en-GB"/>
              <a:t>C3,C4,C5,C1,C2</a:t>
            </a:r>
            <a:r>
              <a:rPr lang="en-GB">
                <a:solidFill>
                  <a:schemeClr val="dk1"/>
                </a:solidFill>
              </a:rPr>
              <a:t>)</a:t>
            </a:r>
            <a:endParaRPr/>
          </a:p>
          <a:p>
            <a:pPr indent="0" lvl="0" marL="0" rtl="0" algn="l">
              <a:spcBef>
                <a:spcPts val="0"/>
              </a:spcBef>
              <a:spcAft>
                <a:spcPts val="0"/>
              </a:spcAft>
              <a:buNone/>
            </a:pPr>
            <a:r>
              <a:rPr lang="en-GB">
                <a:solidFill>
                  <a:schemeClr val="dk1"/>
                </a:solidFill>
              </a:rPr>
              <a:t>(</a:t>
            </a:r>
            <a:r>
              <a:rPr lang="en-GB"/>
              <a:t>C4,C5,C1,C2,C3</a:t>
            </a:r>
            <a:r>
              <a:rPr lang="en-GB">
                <a:solidFill>
                  <a:schemeClr val="dk1"/>
                </a:solidFill>
              </a:rPr>
              <a:t>)</a:t>
            </a:r>
            <a:endParaRPr/>
          </a:p>
          <a:p>
            <a:pPr indent="0" lvl="0" marL="0" rtl="0" algn="l">
              <a:spcBef>
                <a:spcPts val="0"/>
              </a:spcBef>
              <a:spcAft>
                <a:spcPts val="0"/>
              </a:spcAft>
              <a:buNone/>
            </a:pPr>
            <a:r>
              <a:rPr lang="en-GB">
                <a:solidFill>
                  <a:schemeClr val="dk1"/>
                </a:solidFill>
              </a:rPr>
              <a:t>(</a:t>
            </a:r>
            <a:r>
              <a:rPr lang="en-GB"/>
              <a:t>C5,C1,C2,C3,C4</a:t>
            </a:r>
            <a:r>
              <a:rPr lang="en-GB">
                <a:solidFill>
                  <a:schemeClr val="dk1"/>
                </a:solidFill>
              </a:rPr>
              <a:t>)</a:t>
            </a:r>
            <a:endParaRPr/>
          </a:p>
        </p:txBody>
      </p:sp>
      <p:sp>
        <p:nvSpPr>
          <p:cNvPr id="614" name="Google Shape;614;p92"/>
          <p:cNvSpPr txBox="1"/>
          <p:nvPr/>
        </p:nvSpPr>
        <p:spPr>
          <a:xfrm>
            <a:off x="4418788" y="1529025"/>
            <a:ext cx="1774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rPr>
              <a:t>(</a:t>
            </a:r>
            <a:r>
              <a:rPr lang="en-GB"/>
              <a:t>A</a:t>
            </a:r>
            <a:r>
              <a:rPr lang="en-GB"/>
              <a:t>1,A2,A3,A4,A5</a:t>
            </a:r>
            <a:r>
              <a:rPr lang="en-GB">
                <a:solidFill>
                  <a:schemeClr val="dk1"/>
                </a:solidFill>
              </a:rPr>
              <a:t>)</a:t>
            </a:r>
            <a:endParaRPr/>
          </a:p>
          <a:p>
            <a:pPr indent="0" lvl="0" marL="0" rtl="0" algn="l">
              <a:spcBef>
                <a:spcPts val="0"/>
              </a:spcBef>
              <a:spcAft>
                <a:spcPts val="0"/>
              </a:spcAft>
              <a:buNone/>
            </a:pPr>
            <a:r>
              <a:rPr lang="en-GB">
                <a:solidFill>
                  <a:schemeClr val="dk1"/>
                </a:solidFill>
              </a:rPr>
              <a:t>(</a:t>
            </a:r>
            <a:r>
              <a:rPr lang="en-GB"/>
              <a:t>A2,A3,A4,A5,A1</a:t>
            </a:r>
            <a:r>
              <a:rPr lang="en-GB">
                <a:solidFill>
                  <a:schemeClr val="dk1"/>
                </a:solidFill>
              </a:rPr>
              <a:t>)</a:t>
            </a:r>
            <a:endParaRPr/>
          </a:p>
          <a:p>
            <a:pPr indent="0" lvl="0" marL="0" rtl="0" algn="l">
              <a:spcBef>
                <a:spcPts val="0"/>
              </a:spcBef>
              <a:spcAft>
                <a:spcPts val="0"/>
              </a:spcAft>
              <a:buNone/>
            </a:pPr>
            <a:r>
              <a:rPr lang="en-GB">
                <a:solidFill>
                  <a:schemeClr val="dk1"/>
                </a:solidFill>
              </a:rPr>
              <a:t>(</a:t>
            </a:r>
            <a:r>
              <a:rPr lang="en-GB"/>
              <a:t>A3,A4,A5,A1,A2</a:t>
            </a:r>
            <a:r>
              <a:rPr lang="en-GB">
                <a:solidFill>
                  <a:schemeClr val="dk1"/>
                </a:solidFill>
              </a:rPr>
              <a:t>)</a:t>
            </a:r>
            <a:endParaRPr/>
          </a:p>
          <a:p>
            <a:pPr indent="0" lvl="0" marL="0" rtl="0" algn="l">
              <a:spcBef>
                <a:spcPts val="0"/>
              </a:spcBef>
              <a:spcAft>
                <a:spcPts val="0"/>
              </a:spcAft>
              <a:buNone/>
            </a:pPr>
            <a:r>
              <a:rPr lang="en-GB">
                <a:solidFill>
                  <a:schemeClr val="dk1"/>
                </a:solidFill>
              </a:rPr>
              <a:t>(</a:t>
            </a:r>
            <a:r>
              <a:rPr lang="en-GB"/>
              <a:t>A4,A5,A1,A2,A3</a:t>
            </a:r>
            <a:r>
              <a:rPr lang="en-GB">
                <a:solidFill>
                  <a:schemeClr val="dk1"/>
                </a:solidFill>
              </a:rPr>
              <a:t>)</a:t>
            </a:r>
            <a:endParaRPr/>
          </a:p>
          <a:p>
            <a:pPr indent="0" lvl="0" marL="0" rtl="0" algn="l">
              <a:spcBef>
                <a:spcPts val="0"/>
              </a:spcBef>
              <a:spcAft>
                <a:spcPts val="0"/>
              </a:spcAft>
              <a:buNone/>
            </a:pPr>
            <a:r>
              <a:rPr lang="en-GB">
                <a:solidFill>
                  <a:schemeClr val="dk1"/>
                </a:solidFill>
              </a:rPr>
              <a:t>(</a:t>
            </a:r>
            <a:r>
              <a:rPr lang="en-GB"/>
              <a:t>A5,A1,A2,A3,A4)</a:t>
            </a:r>
            <a:endParaRPr/>
          </a:p>
        </p:txBody>
      </p:sp>
      <p:sp>
        <p:nvSpPr>
          <p:cNvPr id="615" name="Google Shape;615;p92"/>
          <p:cNvSpPr/>
          <p:nvPr/>
        </p:nvSpPr>
        <p:spPr>
          <a:xfrm>
            <a:off x="3795988" y="1757125"/>
            <a:ext cx="699000" cy="699000"/>
          </a:xfrm>
          <a:prstGeom prst="mathMultiply">
            <a:avLst>
              <a:gd fmla="val 14514"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92"/>
          <p:cNvSpPr txBox="1"/>
          <p:nvPr/>
        </p:nvSpPr>
        <p:spPr>
          <a:xfrm>
            <a:off x="722863" y="1891075"/>
            <a:ext cx="1418100" cy="43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840"/>
              </a:spcBef>
              <a:spcAft>
                <a:spcPts val="0"/>
              </a:spcAft>
              <a:buClr>
                <a:schemeClr val="dk1"/>
              </a:buClr>
              <a:buSzPts val="1100"/>
              <a:buFont typeface="Arial"/>
              <a:buNone/>
            </a:pPr>
            <a:r>
              <a:rPr b="1" lang="en-GB" sz="1600">
                <a:solidFill>
                  <a:schemeClr val="dk2"/>
                </a:solidFill>
              </a:rPr>
              <a:t>5*5 Matrix: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Example 1: Notification Channels for Wearable Ring</a:t>
            </a:r>
            <a:endParaRPr/>
          </a:p>
        </p:txBody>
      </p:sp>
      <p:pic>
        <p:nvPicPr>
          <p:cNvPr id="622" name="Google Shape;622;p93"/>
          <p:cNvPicPr preferRelativeResize="0"/>
          <p:nvPr/>
        </p:nvPicPr>
        <p:blipFill rotWithShape="1">
          <a:blip r:embed="rId3">
            <a:alphaModFix/>
          </a:blip>
          <a:srcRect b="0" l="2959" r="0" t="3688"/>
          <a:stretch/>
        </p:blipFill>
        <p:spPr>
          <a:xfrm>
            <a:off x="1499325" y="1077450"/>
            <a:ext cx="6145350" cy="40660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22"/>
          <p:cNvPicPr preferRelativeResize="0"/>
          <p:nvPr/>
        </p:nvPicPr>
        <p:blipFill rotWithShape="1">
          <a:blip r:embed="rId3">
            <a:alphaModFix/>
          </a:blip>
          <a:srcRect b="0" l="0" r="0" t="0"/>
          <a:stretch/>
        </p:blipFill>
        <p:spPr>
          <a:xfrm>
            <a:off x="396875" y="411956"/>
            <a:ext cx="8496300" cy="4371976"/>
          </a:xfrm>
          <a:prstGeom prst="rect">
            <a:avLst/>
          </a:prstGeom>
          <a:noFill/>
          <a:ln>
            <a:noFill/>
          </a:ln>
        </p:spPr>
      </p:pic>
      <p:pic>
        <p:nvPicPr>
          <p:cNvPr id="114" name="Google Shape;114;p22"/>
          <p:cNvPicPr preferRelativeResize="0"/>
          <p:nvPr/>
        </p:nvPicPr>
        <p:blipFill rotWithShape="1">
          <a:blip r:embed="rId4">
            <a:alphaModFix/>
          </a:blip>
          <a:srcRect b="0" l="0" r="0" t="0"/>
          <a:stretch/>
        </p:blipFill>
        <p:spPr>
          <a:xfrm>
            <a:off x="5003801" y="4245769"/>
            <a:ext cx="432198" cy="389335"/>
          </a:xfrm>
          <a:prstGeom prst="rect">
            <a:avLst/>
          </a:prstGeom>
          <a:noFill/>
          <a:ln>
            <a:noFill/>
          </a:ln>
        </p:spPr>
      </p:pic>
      <p:pic>
        <p:nvPicPr>
          <p:cNvPr id="115" name="Google Shape;115;p22"/>
          <p:cNvPicPr preferRelativeResize="0"/>
          <p:nvPr/>
        </p:nvPicPr>
        <p:blipFill rotWithShape="1">
          <a:blip r:embed="rId5">
            <a:alphaModFix/>
          </a:blip>
          <a:srcRect b="0" l="0" r="0" t="0"/>
          <a:stretch/>
        </p:blipFill>
        <p:spPr>
          <a:xfrm>
            <a:off x="7164389" y="4192191"/>
            <a:ext cx="353616" cy="485775"/>
          </a:xfrm>
          <a:prstGeom prst="rect">
            <a:avLst/>
          </a:prstGeom>
          <a:noFill/>
          <a:ln>
            <a:noFill/>
          </a:ln>
        </p:spPr>
      </p:pic>
      <p:pic>
        <p:nvPicPr>
          <p:cNvPr id="116" name="Google Shape;116;p22"/>
          <p:cNvPicPr preferRelativeResize="0"/>
          <p:nvPr/>
        </p:nvPicPr>
        <p:blipFill rotWithShape="1">
          <a:blip r:embed="rId6">
            <a:alphaModFix/>
          </a:blip>
          <a:srcRect b="0" l="0" r="0" t="0"/>
          <a:stretch/>
        </p:blipFill>
        <p:spPr>
          <a:xfrm>
            <a:off x="5651501" y="4192191"/>
            <a:ext cx="1026320" cy="563166"/>
          </a:xfrm>
          <a:prstGeom prst="rect">
            <a:avLst/>
          </a:prstGeom>
          <a:noFill/>
          <a:ln>
            <a:noFill/>
          </a:ln>
        </p:spPr>
      </p:pic>
      <p:pic>
        <p:nvPicPr>
          <p:cNvPr id="117" name="Google Shape;117;p22"/>
          <p:cNvPicPr preferRelativeResize="0"/>
          <p:nvPr/>
        </p:nvPicPr>
        <p:blipFill rotWithShape="1">
          <a:blip r:embed="rId7">
            <a:alphaModFix/>
          </a:blip>
          <a:srcRect b="0" l="0" r="0" t="0"/>
          <a:stretch/>
        </p:blipFill>
        <p:spPr>
          <a:xfrm>
            <a:off x="7777164" y="4177904"/>
            <a:ext cx="350044" cy="553641"/>
          </a:xfrm>
          <a:prstGeom prst="rect">
            <a:avLst/>
          </a:prstGeom>
          <a:noFill/>
          <a:ln>
            <a:noFill/>
          </a:ln>
        </p:spPr>
      </p:pic>
      <p:pic>
        <p:nvPicPr>
          <p:cNvPr id="118" name="Google Shape;118;p22"/>
          <p:cNvPicPr preferRelativeResize="0"/>
          <p:nvPr/>
        </p:nvPicPr>
        <p:blipFill rotWithShape="1">
          <a:blip r:embed="rId8">
            <a:alphaModFix/>
          </a:blip>
          <a:srcRect b="0" l="0" r="0" t="0"/>
          <a:stretch/>
        </p:blipFill>
        <p:spPr>
          <a:xfrm>
            <a:off x="8366126" y="4137423"/>
            <a:ext cx="340519" cy="594122"/>
          </a:xfrm>
          <a:prstGeom prst="rect">
            <a:avLst/>
          </a:prstGeom>
          <a:noFill/>
          <a:ln>
            <a:noFill/>
          </a:ln>
        </p:spPr>
      </p:pic>
      <p:sp>
        <p:nvSpPr>
          <p:cNvPr id="119" name="Google Shape;119;p22"/>
          <p:cNvSpPr txBox="1"/>
          <p:nvPr/>
        </p:nvSpPr>
        <p:spPr>
          <a:xfrm>
            <a:off x="214841" y="1018381"/>
            <a:ext cx="8715300" cy="2946600"/>
          </a:xfrm>
          <a:prstGeom prst="rect">
            <a:avLst/>
          </a:prstGeom>
          <a:solidFill>
            <a:schemeClr val="lt1"/>
          </a:solidFill>
          <a:ln cap="flat" cmpd="sng" w="25400">
            <a:solidFill>
              <a:srgbClr val="89A4A7"/>
            </a:solidFill>
            <a:prstDash val="solid"/>
            <a:miter lim="800000"/>
            <a:headEnd len="sm" w="sm" type="none"/>
            <a:tailEnd len="sm" w="sm" type="none"/>
          </a:ln>
          <a:effectLst>
            <a:outerShdw blurRad="63500" sx="102000" sy="102000">
              <a:srgbClr val="000000">
                <a:alpha val="39610"/>
              </a:srgbClr>
            </a:outerShdw>
          </a:effectLst>
        </p:spPr>
        <p:txBody>
          <a:bodyPr anchorCtr="0" anchor="ctr" bIns="41900" lIns="83825" spcFirstLastPara="1" rIns="83825" wrap="square" tIns="41900">
            <a:noAutofit/>
          </a:bodyPr>
          <a:lstStyle/>
          <a:p>
            <a:pPr indent="0" lvl="0" marL="0" marR="0" rtl="0" algn="l">
              <a:lnSpc>
                <a:spcPct val="100000"/>
              </a:lnSpc>
              <a:spcBef>
                <a:spcPts val="0"/>
              </a:spcBef>
              <a:spcAft>
                <a:spcPts val="0"/>
              </a:spcAft>
              <a:buNone/>
            </a:pPr>
            <a:r>
              <a:t/>
            </a:r>
            <a:endParaRPr b="0" i="0" sz="1700" u="none">
              <a:solidFill>
                <a:schemeClr val="dk1"/>
              </a:solidFill>
              <a:latin typeface="Arial"/>
              <a:ea typeface="Arial"/>
              <a:cs typeface="Arial"/>
              <a:sym typeface="Arial"/>
            </a:endParaRPr>
          </a:p>
        </p:txBody>
      </p:sp>
      <p:pic>
        <p:nvPicPr>
          <p:cNvPr id="120" name="Google Shape;120;p22"/>
          <p:cNvPicPr preferRelativeResize="0"/>
          <p:nvPr/>
        </p:nvPicPr>
        <p:blipFill rotWithShape="1">
          <a:blip r:embed="rId9">
            <a:alphaModFix/>
          </a:blip>
          <a:srcRect b="0" l="0" r="0" t="0"/>
          <a:stretch/>
        </p:blipFill>
        <p:spPr>
          <a:xfrm>
            <a:off x="406400" y="1275556"/>
            <a:ext cx="1249363" cy="2376487"/>
          </a:xfrm>
          <a:prstGeom prst="rect">
            <a:avLst/>
          </a:prstGeom>
          <a:noFill/>
          <a:ln>
            <a:noFill/>
          </a:ln>
        </p:spPr>
      </p:pic>
      <p:pic>
        <p:nvPicPr>
          <p:cNvPr id="121" name="Google Shape;121;p22"/>
          <p:cNvPicPr preferRelativeResize="0"/>
          <p:nvPr/>
        </p:nvPicPr>
        <p:blipFill rotWithShape="1">
          <a:blip r:embed="rId10">
            <a:alphaModFix/>
          </a:blip>
          <a:srcRect b="0" l="0" r="0" t="0"/>
          <a:stretch/>
        </p:blipFill>
        <p:spPr>
          <a:xfrm>
            <a:off x="2571750" y="1316038"/>
            <a:ext cx="1071563" cy="2336006"/>
          </a:xfrm>
          <a:prstGeom prst="rect">
            <a:avLst/>
          </a:prstGeom>
          <a:noFill/>
          <a:ln>
            <a:noFill/>
          </a:ln>
        </p:spPr>
      </p:pic>
      <p:pic>
        <p:nvPicPr>
          <p:cNvPr id="122" name="Google Shape;122;p22"/>
          <p:cNvPicPr preferRelativeResize="0"/>
          <p:nvPr/>
        </p:nvPicPr>
        <p:blipFill rotWithShape="1">
          <a:blip r:embed="rId11">
            <a:alphaModFix/>
          </a:blip>
          <a:srcRect b="0" l="0" r="0" t="0"/>
          <a:stretch/>
        </p:blipFill>
        <p:spPr>
          <a:xfrm>
            <a:off x="4429124" y="1330325"/>
            <a:ext cx="1438275" cy="2267744"/>
          </a:xfrm>
          <a:prstGeom prst="rect">
            <a:avLst/>
          </a:prstGeom>
          <a:noFill/>
          <a:ln>
            <a:noFill/>
          </a:ln>
        </p:spPr>
      </p:pic>
      <p:pic>
        <p:nvPicPr>
          <p:cNvPr id="123" name="Google Shape;123;p22"/>
          <p:cNvPicPr preferRelativeResize="0"/>
          <p:nvPr/>
        </p:nvPicPr>
        <p:blipFill rotWithShape="1">
          <a:blip r:embed="rId12">
            <a:alphaModFix/>
          </a:blip>
          <a:srcRect b="0" l="3374" r="8043" t="0"/>
          <a:stretch/>
        </p:blipFill>
        <p:spPr>
          <a:xfrm>
            <a:off x="6572250" y="1276350"/>
            <a:ext cx="2324101" cy="2430462"/>
          </a:xfrm>
          <a:prstGeom prst="rect">
            <a:avLst/>
          </a:prstGeom>
          <a:noFill/>
          <a:ln>
            <a:noFill/>
          </a:ln>
        </p:spPr>
      </p:pic>
      <p:sp>
        <p:nvSpPr>
          <p:cNvPr id="124" name="Google Shape;124;p22"/>
          <p:cNvSpPr txBox="1"/>
          <p:nvPr/>
        </p:nvSpPr>
        <p:spPr>
          <a:xfrm>
            <a:off x="6867524" y="4816475"/>
            <a:ext cx="2133600" cy="273900"/>
          </a:xfrm>
          <a:prstGeom prst="rect">
            <a:avLst/>
          </a:prstGeom>
          <a:noFill/>
          <a:ln>
            <a:noFill/>
          </a:ln>
        </p:spPr>
        <p:txBody>
          <a:bodyPr anchorCtr="0" anchor="ctr" bIns="41900" lIns="83825" spcFirstLastPara="1" rIns="83825" wrap="square" tIns="41900">
            <a:noAutofit/>
          </a:bodyPr>
          <a:lstStyle/>
          <a:p>
            <a:pPr indent="0" lvl="0" marL="0" marR="0" rtl="0" algn="r">
              <a:lnSpc>
                <a:spcPct val="100000"/>
              </a:lnSpc>
              <a:spcBef>
                <a:spcPts val="0"/>
              </a:spcBef>
              <a:spcAft>
                <a:spcPts val="0"/>
              </a:spcAft>
              <a:buClr>
                <a:srgbClr val="898989"/>
              </a:buClr>
              <a:buSzPts val="1100"/>
              <a:buFont typeface="Gill Sans"/>
              <a:buNone/>
            </a:pPr>
            <a:fld id="{00000000-1234-1234-1234-123412341234}" type="slidenum">
              <a:rPr b="0" i="0" lang="en-GB" sz="1100" u="none">
                <a:solidFill>
                  <a:srgbClr val="898989"/>
                </a:solidFill>
                <a:latin typeface="Gill Sans"/>
                <a:ea typeface="Gill Sans"/>
                <a:cs typeface="Gill Sans"/>
                <a:sym typeface="Gill Sans"/>
              </a:rPr>
              <a:t>‹#›</a:t>
            </a:fld>
            <a:endParaRPr sz="9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9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Example 1: Notification Channels for Wearable Ring</a:t>
            </a:r>
            <a:endParaRPr/>
          </a:p>
        </p:txBody>
      </p:sp>
      <p:sp>
        <p:nvSpPr>
          <p:cNvPr id="628" name="Google Shape;628;p9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840"/>
              </a:spcBef>
              <a:spcAft>
                <a:spcPts val="0"/>
              </a:spcAft>
              <a:buClr>
                <a:schemeClr val="dk1"/>
              </a:buClr>
              <a:buSzPts val="1800"/>
              <a:buChar char="●"/>
            </a:pPr>
            <a:r>
              <a:rPr lang="en-GB">
                <a:solidFill>
                  <a:schemeClr val="dk1"/>
                </a:solidFill>
              </a:rPr>
              <a:t>3.4: Arrange the overall design</a:t>
            </a:r>
            <a:endParaRPr>
              <a:solidFill>
                <a:schemeClr val="dk1"/>
              </a:solidFill>
            </a:endParaRPr>
          </a:p>
          <a:p>
            <a:pPr indent="0" lvl="0" marL="0" rtl="0" algn="l">
              <a:lnSpc>
                <a:spcPct val="150000"/>
              </a:lnSpc>
              <a:spcBef>
                <a:spcPts val="840"/>
              </a:spcBef>
              <a:spcAft>
                <a:spcPts val="0"/>
              </a:spcAft>
              <a:buNone/>
            </a:pPr>
            <a:r>
              <a:t/>
            </a:r>
            <a:endParaRPr>
              <a:solidFill>
                <a:schemeClr val="dk1"/>
              </a:solidFill>
            </a:endParaRPr>
          </a:p>
          <a:p>
            <a:pPr indent="0" lvl="0" marL="0" rtl="0" algn="l">
              <a:lnSpc>
                <a:spcPct val="150000"/>
              </a:lnSpc>
              <a:spcBef>
                <a:spcPts val="840"/>
              </a:spcBef>
              <a:spcAft>
                <a:spcPts val="0"/>
              </a:spcAft>
              <a:buNone/>
            </a:pPr>
            <a:r>
              <a:t/>
            </a:r>
            <a:endParaRPr>
              <a:solidFill>
                <a:schemeClr val="dk1"/>
              </a:solidFill>
            </a:endParaRPr>
          </a:p>
          <a:p>
            <a:pPr indent="0" lvl="0" marL="0" rtl="0" algn="l">
              <a:lnSpc>
                <a:spcPct val="150000"/>
              </a:lnSpc>
              <a:spcBef>
                <a:spcPts val="840"/>
              </a:spcBef>
              <a:spcAft>
                <a:spcPts val="0"/>
              </a:spcAft>
              <a:buNone/>
            </a:pPr>
            <a:r>
              <a:t/>
            </a:r>
            <a:endParaRPr>
              <a:solidFill>
                <a:schemeClr val="dk1"/>
              </a:solidFill>
            </a:endParaRPr>
          </a:p>
          <a:p>
            <a:pPr indent="-330200" lvl="0" marL="457200" rtl="0" algn="l">
              <a:lnSpc>
                <a:spcPct val="150000"/>
              </a:lnSpc>
              <a:spcBef>
                <a:spcPts val="840"/>
              </a:spcBef>
              <a:spcAft>
                <a:spcPts val="0"/>
              </a:spcAft>
              <a:buSzPts val="1600"/>
              <a:buChar char="●"/>
            </a:pPr>
            <a:r>
              <a:rPr lang="en-GB">
                <a:solidFill>
                  <a:schemeClr val="dk1"/>
                </a:solidFill>
              </a:rPr>
              <a:t>3.5: Determine detailed arrangement for each participant</a:t>
            </a:r>
            <a:endParaRPr>
              <a:solidFill>
                <a:schemeClr val="dk1"/>
              </a:solidFill>
            </a:endParaRPr>
          </a:p>
          <a:p>
            <a:pPr indent="-317500" lvl="1" marL="914400" rtl="0" algn="l">
              <a:lnSpc>
                <a:spcPct val="150000"/>
              </a:lnSpc>
              <a:spcBef>
                <a:spcPts val="840"/>
              </a:spcBef>
              <a:spcAft>
                <a:spcPts val="0"/>
              </a:spcAft>
              <a:buClr>
                <a:schemeClr val="dk1"/>
              </a:buClr>
              <a:buSzPts val="1400"/>
              <a:buChar char="○"/>
            </a:pPr>
            <a:r>
              <a:rPr lang="en-GB">
                <a:solidFill>
                  <a:schemeClr val="dk1"/>
                </a:solidFill>
              </a:rPr>
              <a:t>Each participant with 25 tests</a:t>
            </a:r>
            <a:endParaRPr>
              <a:solidFill>
                <a:schemeClr val="dk1"/>
              </a:solidFill>
            </a:endParaRPr>
          </a:p>
          <a:p>
            <a:pPr indent="0" lvl="0" marL="0" rtl="0" algn="l">
              <a:lnSpc>
                <a:spcPct val="150000"/>
              </a:lnSpc>
              <a:spcBef>
                <a:spcPts val="840"/>
              </a:spcBef>
              <a:spcAft>
                <a:spcPts val="0"/>
              </a:spcAft>
              <a:buNone/>
            </a:pPr>
            <a:r>
              <a:t/>
            </a:r>
            <a:endParaRPr b="1" sz="1600"/>
          </a:p>
          <a:p>
            <a:pPr indent="0" lvl="0" marL="0" rtl="0" algn="l">
              <a:lnSpc>
                <a:spcPct val="150000"/>
              </a:lnSpc>
              <a:spcBef>
                <a:spcPts val="840"/>
              </a:spcBef>
              <a:spcAft>
                <a:spcPts val="0"/>
              </a:spcAft>
              <a:buNone/>
            </a:pPr>
            <a:r>
              <a:t/>
            </a:r>
            <a:endParaRPr b="1" sz="1600"/>
          </a:p>
          <a:p>
            <a:pPr indent="0" lvl="0" marL="0" rtl="0" algn="l">
              <a:lnSpc>
                <a:spcPct val="150000"/>
              </a:lnSpc>
              <a:spcBef>
                <a:spcPts val="840"/>
              </a:spcBef>
              <a:spcAft>
                <a:spcPts val="0"/>
              </a:spcAft>
              <a:buNone/>
            </a:pPr>
            <a:r>
              <a:t/>
            </a:r>
            <a:endParaRPr>
              <a:solidFill>
                <a:schemeClr val="dk1"/>
              </a:solidFill>
            </a:endParaRPr>
          </a:p>
          <a:p>
            <a:pPr indent="0" lvl="0" marL="0" rtl="0" algn="l">
              <a:lnSpc>
                <a:spcPct val="150000"/>
              </a:lnSpc>
              <a:spcBef>
                <a:spcPts val="840"/>
              </a:spcBef>
              <a:spcAft>
                <a:spcPts val="0"/>
              </a:spcAft>
              <a:buNone/>
            </a:pPr>
            <a:r>
              <a:t/>
            </a:r>
            <a:endParaRPr>
              <a:solidFill>
                <a:schemeClr val="dk1"/>
              </a:solidFill>
            </a:endParaRPr>
          </a:p>
        </p:txBody>
      </p:sp>
      <p:sp>
        <p:nvSpPr>
          <p:cNvPr id="629" name="Google Shape;629;p94"/>
          <p:cNvSpPr txBox="1"/>
          <p:nvPr/>
        </p:nvSpPr>
        <p:spPr>
          <a:xfrm>
            <a:off x="2140963" y="1529025"/>
            <a:ext cx="1774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(C1,C2,C3,C4,C5</a:t>
            </a:r>
            <a:r>
              <a:rPr lang="en-GB">
                <a:solidFill>
                  <a:schemeClr val="dk1"/>
                </a:solidFill>
              </a:rPr>
              <a:t>)</a:t>
            </a:r>
            <a:endParaRPr/>
          </a:p>
          <a:p>
            <a:pPr indent="0" lvl="0" marL="0" rtl="0" algn="l">
              <a:spcBef>
                <a:spcPts val="0"/>
              </a:spcBef>
              <a:spcAft>
                <a:spcPts val="0"/>
              </a:spcAft>
              <a:buNone/>
            </a:pPr>
            <a:r>
              <a:rPr lang="en-GB">
                <a:solidFill>
                  <a:schemeClr val="dk1"/>
                </a:solidFill>
              </a:rPr>
              <a:t>(</a:t>
            </a:r>
            <a:r>
              <a:rPr lang="en-GB"/>
              <a:t>C2,C3,C4,C5,C1</a:t>
            </a:r>
            <a:r>
              <a:rPr lang="en-GB">
                <a:solidFill>
                  <a:schemeClr val="dk1"/>
                </a:solidFill>
              </a:rPr>
              <a:t>)</a:t>
            </a:r>
            <a:endParaRPr/>
          </a:p>
          <a:p>
            <a:pPr indent="0" lvl="0" marL="0" rtl="0" algn="l">
              <a:spcBef>
                <a:spcPts val="0"/>
              </a:spcBef>
              <a:spcAft>
                <a:spcPts val="0"/>
              </a:spcAft>
              <a:buNone/>
            </a:pPr>
            <a:r>
              <a:rPr lang="en-GB">
                <a:solidFill>
                  <a:schemeClr val="dk1"/>
                </a:solidFill>
              </a:rPr>
              <a:t>(</a:t>
            </a:r>
            <a:r>
              <a:rPr lang="en-GB"/>
              <a:t>C3,C4,C5,C1,C2</a:t>
            </a:r>
            <a:r>
              <a:rPr lang="en-GB">
                <a:solidFill>
                  <a:schemeClr val="dk1"/>
                </a:solidFill>
              </a:rPr>
              <a:t>)</a:t>
            </a:r>
            <a:endParaRPr/>
          </a:p>
          <a:p>
            <a:pPr indent="0" lvl="0" marL="0" rtl="0" algn="l">
              <a:spcBef>
                <a:spcPts val="0"/>
              </a:spcBef>
              <a:spcAft>
                <a:spcPts val="0"/>
              </a:spcAft>
              <a:buNone/>
            </a:pPr>
            <a:r>
              <a:rPr lang="en-GB">
                <a:solidFill>
                  <a:schemeClr val="dk1"/>
                </a:solidFill>
              </a:rPr>
              <a:t>(</a:t>
            </a:r>
            <a:r>
              <a:rPr lang="en-GB"/>
              <a:t>C4,C5,C1,C2,C3</a:t>
            </a:r>
            <a:r>
              <a:rPr lang="en-GB">
                <a:solidFill>
                  <a:schemeClr val="dk1"/>
                </a:solidFill>
              </a:rPr>
              <a:t>)</a:t>
            </a:r>
            <a:endParaRPr/>
          </a:p>
          <a:p>
            <a:pPr indent="0" lvl="0" marL="0" rtl="0" algn="l">
              <a:spcBef>
                <a:spcPts val="0"/>
              </a:spcBef>
              <a:spcAft>
                <a:spcPts val="0"/>
              </a:spcAft>
              <a:buNone/>
            </a:pPr>
            <a:r>
              <a:rPr lang="en-GB">
                <a:solidFill>
                  <a:schemeClr val="dk1"/>
                </a:solidFill>
              </a:rPr>
              <a:t>(</a:t>
            </a:r>
            <a:r>
              <a:rPr lang="en-GB"/>
              <a:t>C5,C1,C2,C3,C4</a:t>
            </a:r>
            <a:r>
              <a:rPr lang="en-GB">
                <a:solidFill>
                  <a:schemeClr val="dk1"/>
                </a:solidFill>
              </a:rPr>
              <a:t>)</a:t>
            </a:r>
            <a:endParaRPr/>
          </a:p>
        </p:txBody>
      </p:sp>
      <p:sp>
        <p:nvSpPr>
          <p:cNvPr id="630" name="Google Shape;630;p94"/>
          <p:cNvSpPr txBox="1"/>
          <p:nvPr/>
        </p:nvSpPr>
        <p:spPr>
          <a:xfrm>
            <a:off x="4418788" y="1529025"/>
            <a:ext cx="1774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rPr>
              <a:t>(</a:t>
            </a:r>
            <a:r>
              <a:rPr lang="en-GB"/>
              <a:t>A1,A2,A3,A4,A5</a:t>
            </a:r>
            <a:r>
              <a:rPr lang="en-GB">
                <a:solidFill>
                  <a:schemeClr val="dk1"/>
                </a:solidFill>
              </a:rPr>
              <a:t>)</a:t>
            </a:r>
            <a:endParaRPr/>
          </a:p>
          <a:p>
            <a:pPr indent="0" lvl="0" marL="0" rtl="0" algn="l">
              <a:spcBef>
                <a:spcPts val="0"/>
              </a:spcBef>
              <a:spcAft>
                <a:spcPts val="0"/>
              </a:spcAft>
              <a:buNone/>
            </a:pPr>
            <a:r>
              <a:rPr lang="en-GB">
                <a:solidFill>
                  <a:schemeClr val="dk1"/>
                </a:solidFill>
              </a:rPr>
              <a:t>(</a:t>
            </a:r>
            <a:r>
              <a:rPr lang="en-GB"/>
              <a:t>A2,A3,A4,A5,A1</a:t>
            </a:r>
            <a:r>
              <a:rPr lang="en-GB">
                <a:solidFill>
                  <a:schemeClr val="dk1"/>
                </a:solidFill>
              </a:rPr>
              <a:t>)</a:t>
            </a:r>
            <a:endParaRPr/>
          </a:p>
          <a:p>
            <a:pPr indent="0" lvl="0" marL="0" rtl="0" algn="l">
              <a:spcBef>
                <a:spcPts val="0"/>
              </a:spcBef>
              <a:spcAft>
                <a:spcPts val="0"/>
              </a:spcAft>
              <a:buNone/>
            </a:pPr>
            <a:r>
              <a:rPr lang="en-GB">
                <a:solidFill>
                  <a:schemeClr val="dk1"/>
                </a:solidFill>
              </a:rPr>
              <a:t>(</a:t>
            </a:r>
            <a:r>
              <a:rPr lang="en-GB"/>
              <a:t>A3,A4,A5,A1,A2</a:t>
            </a:r>
            <a:r>
              <a:rPr lang="en-GB">
                <a:solidFill>
                  <a:schemeClr val="dk1"/>
                </a:solidFill>
              </a:rPr>
              <a:t>)</a:t>
            </a:r>
            <a:endParaRPr/>
          </a:p>
          <a:p>
            <a:pPr indent="0" lvl="0" marL="0" rtl="0" algn="l">
              <a:spcBef>
                <a:spcPts val="0"/>
              </a:spcBef>
              <a:spcAft>
                <a:spcPts val="0"/>
              </a:spcAft>
              <a:buNone/>
            </a:pPr>
            <a:r>
              <a:rPr lang="en-GB">
                <a:solidFill>
                  <a:schemeClr val="dk1"/>
                </a:solidFill>
              </a:rPr>
              <a:t>(</a:t>
            </a:r>
            <a:r>
              <a:rPr lang="en-GB"/>
              <a:t>A4,A5,A1,A2,A3</a:t>
            </a:r>
            <a:r>
              <a:rPr lang="en-GB">
                <a:solidFill>
                  <a:schemeClr val="dk1"/>
                </a:solidFill>
              </a:rPr>
              <a:t>)</a:t>
            </a:r>
            <a:endParaRPr/>
          </a:p>
          <a:p>
            <a:pPr indent="0" lvl="0" marL="0" rtl="0" algn="l">
              <a:spcBef>
                <a:spcPts val="0"/>
              </a:spcBef>
              <a:spcAft>
                <a:spcPts val="0"/>
              </a:spcAft>
              <a:buNone/>
            </a:pPr>
            <a:r>
              <a:rPr lang="en-GB">
                <a:solidFill>
                  <a:schemeClr val="dk1"/>
                </a:solidFill>
              </a:rPr>
              <a:t>(</a:t>
            </a:r>
            <a:r>
              <a:rPr lang="en-GB"/>
              <a:t>A5,A1,A2,A3,A4)</a:t>
            </a:r>
            <a:endParaRPr/>
          </a:p>
        </p:txBody>
      </p:sp>
      <p:sp>
        <p:nvSpPr>
          <p:cNvPr id="631" name="Google Shape;631;p94"/>
          <p:cNvSpPr/>
          <p:nvPr/>
        </p:nvSpPr>
        <p:spPr>
          <a:xfrm>
            <a:off x="3795988" y="1757125"/>
            <a:ext cx="699000" cy="699000"/>
          </a:xfrm>
          <a:prstGeom prst="mathMultiply">
            <a:avLst>
              <a:gd fmla="val 14514"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94"/>
          <p:cNvSpPr txBox="1"/>
          <p:nvPr/>
        </p:nvSpPr>
        <p:spPr>
          <a:xfrm>
            <a:off x="722863" y="1891075"/>
            <a:ext cx="1418100" cy="43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840"/>
              </a:spcBef>
              <a:spcAft>
                <a:spcPts val="0"/>
              </a:spcAft>
              <a:buNone/>
            </a:pPr>
            <a:r>
              <a:rPr b="1" lang="en-GB" sz="1600">
                <a:solidFill>
                  <a:schemeClr val="dk2"/>
                </a:solidFill>
              </a:rPr>
              <a:t>5*5 Matrix: </a:t>
            </a:r>
            <a:endParaRPr/>
          </a:p>
        </p:txBody>
      </p:sp>
      <p:pic>
        <p:nvPicPr>
          <p:cNvPr id="633" name="Google Shape;633;p94"/>
          <p:cNvPicPr preferRelativeResize="0"/>
          <p:nvPr/>
        </p:nvPicPr>
        <p:blipFill>
          <a:blip r:embed="rId3">
            <a:alphaModFix/>
          </a:blip>
          <a:stretch>
            <a:fillRect/>
          </a:stretch>
        </p:blipFill>
        <p:spPr>
          <a:xfrm>
            <a:off x="6072650" y="1082838"/>
            <a:ext cx="3071362" cy="20475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9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Strong Assumption of Counter-Balancing </a:t>
            </a:r>
            <a:endParaRPr/>
          </a:p>
        </p:txBody>
      </p:sp>
      <p:sp>
        <p:nvSpPr>
          <p:cNvPr id="639" name="Google Shape;639;p9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Char char="●"/>
            </a:pPr>
            <a:r>
              <a:rPr lang="en-GB">
                <a:solidFill>
                  <a:schemeClr val="dk1"/>
                </a:solidFill>
              </a:rPr>
              <a:t>Counter-balancing Assumes symmetric transfer and linear increment</a:t>
            </a:r>
            <a:endParaRPr>
              <a:solidFill>
                <a:schemeClr val="dk1"/>
              </a:solidFill>
            </a:endParaRPr>
          </a:p>
          <a:p>
            <a:pPr indent="-330200" lvl="2" marL="1371600" rtl="0" algn="l">
              <a:lnSpc>
                <a:spcPct val="150000"/>
              </a:lnSpc>
              <a:spcBef>
                <a:spcPts val="0"/>
              </a:spcBef>
              <a:spcAft>
                <a:spcPts val="0"/>
              </a:spcAft>
              <a:buSzPts val="1600"/>
              <a:buFont typeface="Gill Sans"/>
              <a:buChar char="■"/>
            </a:pPr>
            <a:r>
              <a:rPr lang="en-GB" sz="1600">
                <a:latin typeface="Gill Sans"/>
                <a:ea typeface="Gill Sans"/>
                <a:cs typeface="Gill Sans"/>
                <a:sym typeface="Gill Sans"/>
              </a:rPr>
              <a:t>A-B transfer  == B-A transfer</a:t>
            </a:r>
            <a:endParaRPr sz="1600">
              <a:latin typeface="Gill Sans"/>
              <a:ea typeface="Gill Sans"/>
              <a:cs typeface="Gill Sans"/>
              <a:sym typeface="Gill Sans"/>
            </a:endParaRPr>
          </a:p>
          <a:p>
            <a:pPr indent="-330200" lvl="2" marL="1371600" rtl="0" algn="l">
              <a:lnSpc>
                <a:spcPct val="150000"/>
              </a:lnSpc>
              <a:spcBef>
                <a:spcPts val="0"/>
              </a:spcBef>
              <a:spcAft>
                <a:spcPts val="0"/>
              </a:spcAft>
              <a:buSzPts val="1600"/>
              <a:buFont typeface="Gill Sans"/>
              <a:buChar char="■"/>
            </a:pPr>
            <a:r>
              <a:rPr lang="en-GB" sz="1600">
                <a:latin typeface="Gill Sans"/>
                <a:ea typeface="Gill Sans"/>
                <a:cs typeface="Gill Sans"/>
                <a:sym typeface="Gill Sans"/>
              </a:rPr>
              <a:t>A-B transfer == B-C transfer </a:t>
            </a:r>
            <a:endParaRPr sz="1200">
              <a:latin typeface="Gill Sans"/>
              <a:ea typeface="Gill Sans"/>
              <a:cs typeface="Gill Sans"/>
              <a:sym typeface="Gill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9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Strong Assumption of Counter-Balancing </a:t>
            </a:r>
            <a:endParaRPr/>
          </a:p>
        </p:txBody>
      </p:sp>
      <p:sp>
        <p:nvSpPr>
          <p:cNvPr id="645" name="Google Shape;645;p9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Char char="●"/>
            </a:pPr>
            <a:r>
              <a:rPr lang="en-GB">
                <a:solidFill>
                  <a:schemeClr val="dk1"/>
                </a:solidFill>
              </a:rPr>
              <a:t>Counter-balancing Assumes symmetric transfer and linear increment</a:t>
            </a:r>
            <a:endParaRPr>
              <a:solidFill>
                <a:schemeClr val="dk1"/>
              </a:solidFill>
            </a:endParaRPr>
          </a:p>
          <a:p>
            <a:pPr indent="-330200" lvl="2" marL="1371600" rtl="0" algn="l">
              <a:lnSpc>
                <a:spcPct val="150000"/>
              </a:lnSpc>
              <a:spcBef>
                <a:spcPts val="0"/>
              </a:spcBef>
              <a:spcAft>
                <a:spcPts val="0"/>
              </a:spcAft>
              <a:buSzPts val="1600"/>
              <a:buFont typeface="Gill Sans"/>
              <a:buChar char="■"/>
            </a:pPr>
            <a:r>
              <a:rPr lang="en-GB" sz="1600">
                <a:latin typeface="Gill Sans"/>
                <a:ea typeface="Gill Sans"/>
                <a:cs typeface="Gill Sans"/>
                <a:sym typeface="Gill Sans"/>
              </a:rPr>
              <a:t>A-B transfer  == B-A transfer</a:t>
            </a:r>
            <a:endParaRPr sz="1600">
              <a:latin typeface="Gill Sans"/>
              <a:ea typeface="Gill Sans"/>
              <a:cs typeface="Gill Sans"/>
              <a:sym typeface="Gill Sans"/>
            </a:endParaRPr>
          </a:p>
          <a:p>
            <a:pPr indent="-330200" lvl="2" marL="1371600" rtl="0" algn="l">
              <a:lnSpc>
                <a:spcPct val="150000"/>
              </a:lnSpc>
              <a:spcBef>
                <a:spcPts val="0"/>
              </a:spcBef>
              <a:spcAft>
                <a:spcPts val="0"/>
              </a:spcAft>
              <a:buSzPts val="1600"/>
              <a:buFont typeface="Gill Sans"/>
              <a:buChar char="■"/>
            </a:pPr>
            <a:r>
              <a:rPr lang="en-GB" sz="1600">
                <a:latin typeface="Gill Sans"/>
                <a:ea typeface="Gill Sans"/>
                <a:cs typeface="Gill Sans"/>
                <a:sym typeface="Gill Sans"/>
              </a:rPr>
              <a:t>A-B transfer == B-C transfer </a:t>
            </a:r>
            <a:endParaRPr sz="1600">
              <a:latin typeface="Gill Sans"/>
              <a:ea typeface="Gill Sans"/>
              <a:cs typeface="Gill Sans"/>
              <a:sym typeface="Gill Sans"/>
            </a:endParaRPr>
          </a:p>
          <a:p>
            <a:pPr indent="-342900" lvl="0" marL="457200" rtl="0" algn="l">
              <a:lnSpc>
                <a:spcPct val="150000"/>
              </a:lnSpc>
              <a:spcBef>
                <a:spcPts val="0"/>
              </a:spcBef>
              <a:spcAft>
                <a:spcPts val="0"/>
              </a:spcAft>
              <a:buClr>
                <a:schemeClr val="dk1"/>
              </a:buClr>
              <a:buSzPts val="1800"/>
              <a:buChar char="●"/>
            </a:pPr>
            <a:r>
              <a:rPr lang="en-GB">
                <a:solidFill>
                  <a:schemeClr val="dk1"/>
                </a:solidFill>
              </a:rPr>
              <a:t>If asymmetric transfer and non-linear increment</a:t>
            </a:r>
            <a:endParaRPr sz="1800"/>
          </a:p>
          <a:p>
            <a:pPr indent="-330200" lvl="2" marL="1371600" rtl="0" algn="l">
              <a:lnSpc>
                <a:spcPct val="150000"/>
              </a:lnSpc>
              <a:spcBef>
                <a:spcPts val="0"/>
              </a:spcBef>
              <a:spcAft>
                <a:spcPts val="0"/>
              </a:spcAft>
              <a:buSzPts val="1600"/>
              <a:buFont typeface="Gill Sans"/>
              <a:buChar char="■"/>
            </a:pPr>
            <a:r>
              <a:rPr b="1" lang="en-GB" sz="1600" u="sng">
                <a:latin typeface="Gill Sans"/>
                <a:ea typeface="Gill Sans"/>
                <a:cs typeface="Gill Sans"/>
                <a:sym typeface="Gill Sans"/>
              </a:rPr>
              <a:t>Have to use Between-subjects design</a:t>
            </a:r>
            <a:endParaRPr b="1" sz="1600" u="sng">
              <a:latin typeface="Gill Sans"/>
              <a:ea typeface="Gill Sans"/>
              <a:cs typeface="Gill Sans"/>
              <a:sym typeface="Gill Sans"/>
            </a:endParaRPr>
          </a:p>
          <a:p>
            <a:pPr indent="-330200" lvl="2" marL="1371600" rtl="0" algn="l">
              <a:lnSpc>
                <a:spcPct val="150000"/>
              </a:lnSpc>
              <a:spcBef>
                <a:spcPts val="0"/>
              </a:spcBef>
              <a:spcAft>
                <a:spcPts val="0"/>
              </a:spcAft>
              <a:buSzPts val="1600"/>
              <a:buChar char="■"/>
            </a:pPr>
            <a:r>
              <a:rPr lang="en-GB" sz="1600">
                <a:latin typeface="Gill Sans"/>
                <a:ea typeface="Gill Sans"/>
                <a:cs typeface="Gill Sans"/>
                <a:sym typeface="Gill Sans"/>
              </a:rPr>
              <a:t>Also, </a:t>
            </a:r>
            <a:r>
              <a:rPr b="1" lang="en-GB" sz="1600" u="sng">
                <a:latin typeface="Gill Sans"/>
                <a:ea typeface="Gill Sans"/>
                <a:cs typeface="Gill Sans"/>
                <a:sym typeface="Gill Sans"/>
              </a:rPr>
              <a:t>some factors have to be between-subject</a:t>
            </a:r>
            <a:r>
              <a:rPr lang="en-GB" sz="1600" u="sng">
                <a:latin typeface="Gill Sans"/>
                <a:ea typeface="Gill Sans"/>
                <a:cs typeface="Gill Sans"/>
                <a:sym typeface="Gill Sans"/>
              </a:rPr>
              <a:t> </a:t>
            </a:r>
            <a:endParaRPr sz="1600" u="sng">
              <a:latin typeface="Gill Sans"/>
              <a:ea typeface="Gill Sans"/>
              <a:cs typeface="Gill Sans"/>
              <a:sym typeface="Gill Sans"/>
            </a:endParaRPr>
          </a:p>
          <a:p>
            <a:pPr indent="-330200" lvl="3" marL="1828800" rtl="0" algn="l">
              <a:lnSpc>
                <a:spcPct val="150000"/>
              </a:lnSpc>
              <a:spcBef>
                <a:spcPts val="0"/>
              </a:spcBef>
              <a:spcAft>
                <a:spcPts val="0"/>
              </a:spcAft>
              <a:buSzPts val="1600"/>
              <a:buFont typeface="Gill Sans"/>
              <a:buChar char="●"/>
            </a:pPr>
            <a:r>
              <a:rPr lang="en-GB" sz="1600">
                <a:latin typeface="Gill Sans"/>
                <a:ea typeface="Gill Sans"/>
                <a:cs typeface="Gill Sans"/>
                <a:sym typeface="Gill Sans"/>
              </a:rPr>
              <a:t>Age, Gender, etc. </a:t>
            </a:r>
            <a:endParaRPr sz="1200">
              <a:latin typeface="Gill Sans"/>
              <a:ea typeface="Gill Sans"/>
              <a:cs typeface="Gill Sans"/>
              <a:sym typeface="Gill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9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Strategies to Reduce Conditions</a:t>
            </a:r>
            <a:endParaRPr/>
          </a:p>
        </p:txBody>
      </p:sp>
      <p:sp>
        <p:nvSpPr>
          <p:cNvPr id="651" name="Google Shape;651;p97"/>
          <p:cNvSpPr txBox="1"/>
          <p:nvPr>
            <p:ph idx="1" type="body"/>
          </p:nvPr>
        </p:nvSpPr>
        <p:spPr>
          <a:xfrm>
            <a:off x="311700" y="1152475"/>
            <a:ext cx="8520600" cy="8727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200"/>
              </a:spcAft>
              <a:buNone/>
            </a:pPr>
            <a:r>
              <a:rPr b="1" lang="en-GB">
                <a:solidFill>
                  <a:schemeClr val="dk1"/>
                </a:solidFill>
              </a:rPr>
              <a:t>Too many conditions: </a:t>
            </a:r>
            <a:r>
              <a:rPr lang="en-GB">
                <a:solidFill>
                  <a:schemeClr val="dk1"/>
                </a:solidFill>
              </a:rPr>
              <a:t>In experiment design, one major problem we often face is there are many possible relevant factors.  </a:t>
            </a:r>
            <a:endParaRPr>
              <a:solidFill>
                <a:schemeClr val="dk1"/>
              </a:solidFill>
            </a:endParaRPr>
          </a:p>
        </p:txBody>
      </p:sp>
      <p:sp>
        <p:nvSpPr>
          <p:cNvPr id="652" name="Google Shape;652;p97"/>
          <p:cNvSpPr txBox="1"/>
          <p:nvPr/>
        </p:nvSpPr>
        <p:spPr>
          <a:xfrm>
            <a:off x="311600" y="2242175"/>
            <a:ext cx="8520600" cy="1031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sz="1800">
                <a:solidFill>
                  <a:schemeClr val="dk1"/>
                </a:solidFill>
                <a:latin typeface="Gill Sans"/>
                <a:ea typeface="Gill Sans"/>
                <a:cs typeface="Gill Sans"/>
                <a:sym typeface="Gill Sans"/>
              </a:rPr>
              <a:t>How to </a:t>
            </a:r>
            <a:r>
              <a:rPr lang="en-GB" sz="1800">
                <a:solidFill>
                  <a:schemeClr val="dk1"/>
                </a:solidFill>
                <a:latin typeface="Gill Sans"/>
                <a:ea typeface="Gill Sans"/>
                <a:cs typeface="Gill Sans"/>
                <a:sym typeface="Gill Sans"/>
              </a:rPr>
              <a:t>pick the most important/interesting factors to test?</a:t>
            </a:r>
            <a:endParaRPr sz="1800">
              <a:solidFill>
                <a:schemeClr val="dk1"/>
              </a:solidFill>
              <a:latin typeface="Gill Sans"/>
              <a:ea typeface="Gill Sans"/>
              <a:cs typeface="Gill Sans"/>
              <a:sym typeface="Gill Sans"/>
            </a:endParaRPr>
          </a:p>
          <a:p>
            <a:pPr indent="-342900" lvl="0" marL="457200" rtl="0" algn="l">
              <a:lnSpc>
                <a:spcPct val="150000"/>
              </a:lnSpc>
              <a:spcBef>
                <a:spcPts val="1200"/>
              </a:spcBef>
              <a:spcAft>
                <a:spcPts val="0"/>
              </a:spcAft>
              <a:buClr>
                <a:schemeClr val="dk2"/>
              </a:buClr>
              <a:buSzPts val="1800"/>
              <a:buFont typeface="Gill Sans"/>
              <a:buChar char="●"/>
            </a:pPr>
            <a:r>
              <a:rPr lang="en-GB" sz="1800">
                <a:solidFill>
                  <a:schemeClr val="dk2"/>
                </a:solidFill>
                <a:latin typeface="Gill Sans"/>
                <a:ea typeface="Gill Sans"/>
                <a:cs typeface="Gill Sans"/>
                <a:sym typeface="Gill Sans"/>
              </a:rPr>
              <a:t>Run a few independent variables at a time </a:t>
            </a:r>
            <a:endParaRPr sz="1800">
              <a:solidFill>
                <a:schemeClr val="dk2"/>
              </a:solidFill>
              <a:latin typeface="Gill Sans"/>
              <a:ea typeface="Gill Sans"/>
              <a:cs typeface="Gill Sans"/>
              <a:sym typeface="Gill Sans"/>
            </a:endParaRPr>
          </a:p>
        </p:txBody>
      </p:sp>
      <p:sp>
        <p:nvSpPr>
          <p:cNvPr id="653" name="Google Shape;653;p97"/>
          <p:cNvSpPr txBox="1"/>
          <p:nvPr/>
        </p:nvSpPr>
        <p:spPr>
          <a:xfrm>
            <a:off x="1093200" y="3273575"/>
            <a:ext cx="3783600" cy="1369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GB">
                <a:solidFill>
                  <a:schemeClr val="dk2"/>
                </a:solidFill>
              </a:rPr>
              <a:t>If</a:t>
            </a:r>
            <a:r>
              <a:rPr lang="en-GB">
                <a:solidFill>
                  <a:schemeClr val="dk2"/>
                </a:solidFill>
              </a:rPr>
              <a:t> strong effect:</a:t>
            </a:r>
            <a:endParaRPr>
              <a:solidFill>
                <a:schemeClr val="dk2"/>
              </a:solidFill>
            </a:endParaRPr>
          </a:p>
          <a:p>
            <a:pPr indent="0" lvl="0" marL="0" rtl="0" algn="l">
              <a:lnSpc>
                <a:spcPct val="150000"/>
              </a:lnSpc>
              <a:spcBef>
                <a:spcPts val="0"/>
              </a:spcBef>
              <a:spcAft>
                <a:spcPts val="0"/>
              </a:spcAft>
              <a:buNone/>
            </a:pPr>
            <a:r>
              <a:rPr lang="en-GB">
                <a:solidFill>
                  <a:schemeClr val="dk2"/>
                </a:solidFill>
              </a:rPr>
              <a:t>	Include this variable</a:t>
            </a:r>
            <a:endParaRPr>
              <a:solidFill>
                <a:schemeClr val="dk2"/>
              </a:solidFill>
            </a:endParaRPr>
          </a:p>
          <a:p>
            <a:pPr indent="0" lvl="0" marL="0" rtl="0" algn="l">
              <a:lnSpc>
                <a:spcPct val="150000"/>
              </a:lnSpc>
              <a:spcBef>
                <a:spcPts val="0"/>
              </a:spcBef>
              <a:spcAft>
                <a:spcPts val="0"/>
              </a:spcAft>
              <a:buNone/>
            </a:pPr>
            <a:r>
              <a:rPr b="1" lang="en-GB">
                <a:solidFill>
                  <a:schemeClr val="dk2"/>
                </a:solidFill>
              </a:rPr>
              <a:t>Else</a:t>
            </a:r>
            <a:r>
              <a:rPr lang="en-GB">
                <a:solidFill>
                  <a:schemeClr val="dk2"/>
                </a:solidFill>
              </a:rPr>
              <a:t>:</a:t>
            </a:r>
            <a:endParaRPr>
              <a:solidFill>
                <a:schemeClr val="dk2"/>
              </a:solidFill>
            </a:endParaRPr>
          </a:p>
          <a:p>
            <a:pPr indent="0" lvl="0" marL="0" rtl="0" algn="l">
              <a:lnSpc>
                <a:spcPct val="150000"/>
              </a:lnSpc>
              <a:spcBef>
                <a:spcPts val="0"/>
              </a:spcBef>
              <a:spcAft>
                <a:spcPts val="0"/>
              </a:spcAft>
              <a:buNone/>
            </a:pPr>
            <a:r>
              <a:rPr lang="en-GB">
                <a:solidFill>
                  <a:schemeClr val="dk2"/>
                </a:solidFill>
              </a:rPr>
              <a:t>	Set it as control variable</a:t>
            </a:r>
            <a:endParaRPr>
              <a:solidFill>
                <a:schemeClr val="dk2"/>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9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Strategies to Reduce Conditions</a:t>
            </a:r>
            <a:endParaRPr/>
          </a:p>
        </p:txBody>
      </p:sp>
      <p:sp>
        <p:nvSpPr>
          <p:cNvPr id="659" name="Google Shape;659;p98"/>
          <p:cNvSpPr txBox="1"/>
          <p:nvPr>
            <p:ph idx="1" type="body"/>
          </p:nvPr>
        </p:nvSpPr>
        <p:spPr>
          <a:xfrm>
            <a:off x="311700" y="1152475"/>
            <a:ext cx="8520600" cy="8325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200"/>
              </a:spcAft>
              <a:buNone/>
            </a:pPr>
            <a:r>
              <a:rPr b="1" lang="en-GB">
                <a:solidFill>
                  <a:schemeClr val="dk1"/>
                </a:solidFill>
              </a:rPr>
              <a:t>Too many conditions: </a:t>
            </a:r>
            <a:r>
              <a:rPr lang="en-GB">
                <a:solidFill>
                  <a:schemeClr val="dk1"/>
                </a:solidFill>
              </a:rPr>
              <a:t>In experiment design, one major problem we often face is there are many possible relevant factors.  </a:t>
            </a:r>
            <a:endParaRPr>
              <a:solidFill>
                <a:schemeClr val="dk1"/>
              </a:solidFill>
            </a:endParaRPr>
          </a:p>
        </p:txBody>
      </p:sp>
      <p:sp>
        <p:nvSpPr>
          <p:cNvPr id="660" name="Google Shape;660;p98"/>
          <p:cNvSpPr txBox="1"/>
          <p:nvPr/>
        </p:nvSpPr>
        <p:spPr>
          <a:xfrm>
            <a:off x="311600" y="2242175"/>
            <a:ext cx="8520600" cy="220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sz="1800">
                <a:solidFill>
                  <a:schemeClr val="dk1"/>
                </a:solidFill>
                <a:latin typeface="Gill Sans"/>
                <a:ea typeface="Gill Sans"/>
                <a:cs typeface="Gill Sans"/>
                <a:sym typeface="Gill Sans"/>
              </a:rPr>
              <a:t>How to pick the most important/interesting factors to test?</a:t>
            </a:r>
            <a:endParaRPr sz="1800">
              <a:solidFill>
                <a:schemeClr val="dk1"/>
              </a:solidFill>
              <a:latin typeface="Gill Sans"/>
              <a:ea typeface="Gill Sans"/>
              <a:cs typeface="Gill Sans"/>
              <a:sym typeface="Gill Sans"/>
            </a:endParaRPr>
          </a:p>
          <a:p>
            <a:pPr indent="-342900" lvl="0" marL="457200" rtl="0" algn="l">
              <a:lnSpc>
                <a:spcPct val="150000"/>
              </a:lnSpc>
              <a:spcBef>
                <a:spcPts val="1200"/>
              </a:spcBef>
              <a:spcAft>
                <a:spcPts val="0"/>
              </a:spcAft>
              <a:buClr>
                <a:schemeClr val="dk2"/>
              </a:buClr>
              <a:buSzPts val="1800"/>
              <a:buFont typeface="Gill Sans"/>
              <a:buChar char="●"/>
            </a:pPr>
            <a:r>
              <a:rPr lang="en-GB" sz="1800">
                <a:solidFill>
                  <a:schemeClr val="dk2"/>
                </a:solidFill>
                <a:latin typeface="Gill Sans"/>
                <a:ea typeface="Gill Sans"/>
                <a:cs typeface="Gill Sans"/>
                <a:sym typeface="Gill Sans"/>
              </a:rPr>
              <a:t>Run a few independent variables at a time </a:t>
            </a:r>
            <a:endParaRPr sz="1800">
              <a:solidFill>
                <a:schemeClr val="dk2"/>
              </a:solidFill>
              <a:latin typeface="Gill Sans"/>
              <a:ea typeface="Gill Sans"/>
              <a:cs typeface="Gill Sans"/>
              <a:sym typeface="Gill Sans"/>
            </a:endParaRPr>
          </a:p>
          <a:p>
            <a:pPr indent="-342900" lvl="0" marL="457200" rtl="0" algn="l">
              <a:lnSpc>
                <a:spcPct val="150000"/>
              </a:lnSpc>
              <a:spcBef>
                <a:spcPts val="0"/>
              </a:spcBef>
              <a:spcAft>
                <a:spcPts val="0"/>
              </a:spcAft>
              <a:buClr>
                <a:schemeClr val="dk2"/>
              </a:buClr>
              <a:buSzPts val="1800"/>
              <a:buFont typeface="Gill Sans"/>
              <a:buChar char="●"/>
            </a:pPr>
            <a:r>
              <a:rPr lang="en-GB" sz="1800">
                <a:solidFill>
                  <a:schemeClr val="dk2"/>
                </a:solidFill>
                <a:latin typeface="Gill Sans"/>
                <a:ea typeface="Gill Sans"/>
                <a:cs typeface="Gill Sans"/>
                <a:sym typeface="Gill Sans"/>
              </a:rPr>
              <a:t>Not all within-subject IVs need to be counter-balanced</a:t>
            </a:r>
            <a:endParaRPr sz="1800">
              <a:solidFill>
                <a:schemeClr val="dk2"/>
              </a:solidFill>
              <a:latin typeface="Gill Sans"/>
              <a:ea typeface="Gill Sans"/>
              <a:cs typeface="Gill Sans"/>
              <a:sym typeface="Gill Sans"/>
            </a:endParaRPr>
          </a:p>
          <a:p>
            <a:pPr indent="-330200" lvl="1" marL="914400" rtl="0" algn="l">
              <a:lnSpc>
                <a:spcPct val="150000"/>
              </a:lnSpc>
              <a:spcBef>
                <a:spcPts val="0"/>
              </a:spcBef>
              <a:spcAft>
                <a:spcPts val="0"/>
              </a:spcAft>
              <a:buClr>
                <a:schemeClr val="dk2"/>
              </a:buClr>
              <a:buSzPts val="1600"/>
              <a:buFont typeface="Gill Sans"/>
              <a:buChar char="○"/>
            </a:pPr>
            <a:r>
              <a:rPr lang="en-GB" sz="1600">
                <a:solidFill>
                  <a:schemeClr val="dk2"/>
                </a:solidFill>
                <a:latin typeface="Gill Sans"/>
                <a:ea typeface="Gill Sans"/>
                <a:cs typeface="Gill Sans"/>
                <a:sym typeface="Gill Sans"/>
              </a:rPr>
              <a:t>If we don’t really care about the difference among different levels , then no need to use counter-balancing.</a:t>
            </a:r>
            <a:endParaRPr sz="1600">
              <a:solidFill>
                <a:schemeClr val="dk2"/>
              </a:solidFill>
              <a:latin typeface="Gill Sans"/>
              <a:ea typeface="Gill Sans"/>
              <a:cs typeface="Gill Sans"/>
              <a:sym typeface="Gill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pic>
        <p:nvPicPr>
          <p:cNvPr id="665" name="Google Shape;665;p99"/>
          <p:cNvPicPr preferRelativeResize="0"/>
          <p:nvPr/>
        </p:nvPicPr>
        <p:blipFill>
          <a:blip r:embed="rId3">
            <a:alphaModFix/>
          </a:blip>
          <a:stretch>
            <a:fillRect/>
          </a:stretch>
        </p:blipFill>
        <p:spPr>
          <a:xfrm>
            <a:off x="2015051" y="38850"/>
            <a:ext cx="5113879" cy="5065799"/>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10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Pipeline of Arranging Conditions</a:t>
            </a:r>
            <a:endParaRPr/>
          </a:p>
        </p:txBody>
      </p:sp>
      <p:sp>
        <p:nvSpPr>
          <p:cNvPr id="671" name="Google Shape;671;p10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80000"/>
              </a:lnSpc>
              <a:spcBef>
                <a:spcPts val="0"/>
              </a:spcBef>
              <a:spcAft>
                <a:spcPts val="0"/>
              </a:spcAft>
              <a:buClr>
                <a:schemeClr val="dk1"/>
              </a:buClr>
              <a:buSzPts val="4200"/>
              <a:buFont typeface="Gill Sans"/>
              <a:buNone/>
            </a:pPr>
            <a:r>
              <a:rPr lang="en-GB">
                <a:solidFill>
                  <a:schemeClr val="dk1"/>
                </a:solidFill>
              </a:rPr>
              <a:t>3.1: List all Independent Variables and their levels</a:t>
            </a:r>
            <a:endParaRPr>
              <a:solidFill>
                <a:schemeClr val="dk1"/>
              </a:solidFill>
            </a:endParaRPr>
          </a:p>
          <a:p>
            <a:pPr indent="0" lvl="0" marL="0" rtl="0" algn="l">
              <a:lnSpc>
                <a:spcPct val="80000"/>
              </a:lnSpc>
              <a:spcBef>
                <a:spcPts val="840"/>
              </a:spcBef>
              <a:spcAft>
                <a:spcPts val="0"/>
              </a:spcAft>
              <a:buClr>
                <a:schemeClr val="dk1"/>
              </a:buClr>
              <a:buSzPts val="4200"/>
              <a:buFont typeface="Gill Sans"/>
              <a:buNone/>
            </a:pPr>
            <a:r>
              <a:rPr lang="en-GB">
                <a:solidFill>
                  <a:schemeClr val="dk1"/>
                </a:solidFill>
              </a:rPr>
              <a:t>3.2: Decide counter-balancing strategy for each variable (for within-subject design)</a:t>
            </a:r>
            <a:endParaRPr>
              <a:solidFill>
                <a:schemeClr val="dk1"/>
              </a:solidFill>
            </a:endParaRPr>
          </a:p>
          <a:p>
            <a:pPr indent="0" lvl="0" marL="0" rtl="0" algn="l">
              <a:lnSpc>
                <a:spcPct val="80000"/>
              </a:lnSpc>
              <a:spcBef>
                <a:spcPts val="840"/>
              </a:spcBef>
              <a:spcAft>
                <a:spcPts val="0"/>
              </a:spcAft>
              <a:buClr>
                <a:schemeClr val="dk1"/>
              </a:buClr>
              <a:buSzPts val="4200"/>
              <a:buFont typeface="Gill Sans"/>
              <a:buNone/>
            </a:pPr>
            <a:r>
              <a:rPr lang="en-GB">
                <a:solidFill>
                  <a:schemeClr val="dk1"/>
                </a:solidFill>
              </a:rPr>
              <a:t>3.3: Determine the minimum No. of participants </a:t>
            </a:r>
            <a:endParaRPr>
              <a:solidFill>
                <a:schemeClr val="dk1"/>
              </a:solidFill>
            </a:endParaRPr>
          </a:p>
          <a:p>
            <a:pPr indent="0" lvl="0" marL="0" rtl="0" algn="l">
              <a:lnSpc>
                <a:spcPct val="80000"/>
              </a:lnSpc>
              <a:spcBef>
                <a:spcPts val="840"/>
              </a:spcBef>
              <a:spcAft>
                <a:spcPts val="0"/>
              </a:spcAft>
              <a:buClr>
                <a:schemeClr val="dk1"/>
              </a:buClr>
              <a:buSzPts val="4200"/>
              <a:buFont typeface="Gill Sans"/>
              <a:buNone/>
            </a:pPr>
            <a:r>
              <a:rPr b="1" i="1" lang="en-GB">
                <a:solidFill>
                  <a:schemeClr val="dk1"/>
                </a:solidFill>
              </a:rPr>
              <a:t>3.4: Arrange the overall design</a:t>
            </a:r>
            <a:endParaRPr b="1" i="1">
              <a:solidFill>
                <a:schemeClr val="dk1"/>
              </a:solidFill>
            </a:endParaRPr>
          </a:p>
          <a:p>
            <a:pPr indent="0" lvl="0" marL="0" rtl="0" algn="l">
              <a:lnSpc>
                <a:spcPct val="80000"/>
              </a:lnSpc>
              <a:spcBef>
                <a:spcPts val="840"/>
              </a:spcBef>
              <a:spcAft>
                <a:spcPts val="0"/>
              </a:spcAft>
              <a:buClr>
                <a:schemeClr val="dk1"/>
              </a:buClr>
              <a:buSzPts val="4200"/>
              <a:buFont typeface="Gill Sans"/>
              <a:buNone/>
            </a:pPr>
            <a:r>
              <a:rPr lang="en-GB">
                <a:solidFill>
                  <a:schemeClr val="dk1"/>
                </a:solidFill>
              </a:rPr>
              <a:t>3.5: Determine detailed arrangement for each participant</a:t>
            </a:r>
            <a:endParaRPr>
              <a:solidFill>
                <a:schemeClr val="dk1"/>
              </a:solidFill>
            </a:endParaRPr>
          </a:p>
          <a:p>
            <a:pPr indent="0" lvl="0" marL="0" rtl="0" algn="l">
              <a:spcBef>
                <a:spcPts val="0"/>
              </a:spcBef>
              <a:spcAft>
                <a:spcPts val="120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101"/>
          <p:cNvSpPr txBox="1"/>
          <p:nvPr>
            <p:ph type="title"/>
          </p:nvPr>
        </p:nvSpPr>
        <p:spPr>
          <a:xfrm>
            <a:off x="311700" y="1550050"/>
            <a:ext cx="8520600" cy="1460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GB" sz="4000"/>
              <a:t>STEP</a:t>
            </a:r>
            <a:r>
              <a:rPr b="1" i="1" lang="en-GB" sz="4000">
                <a:solidFill>
                  <a:srgbClr val="CC4125"/>
                </a:solidFill>
              </a:rPr>
              <a:t>4</a:t>
            </a:r>
            <a:r>
              <a:rPr b="1" i="1" lang="en-GB" sz="4000"/>
              <a:t> </a:t>
            </a:r>
            <a:endParaRPr b="1" i="1" sz="4000"/>
          </a:p>
          <a:p>
            <a:pPr indent="0" lvl="0" marL="0" rtl="0" algn="ctr">
              <a:spcBef>
                <a:spcPts val="0"/>
              </a:spcBef>
              <a:spcAft>
                <a:spcPts val="0"/>
              </a:spcAft>
              <a:buNone/>
            </a:pPr>
            <a:r>
              <a:rPr b="1" i="1" lang="en-GB" sz="4000">
                <a:solidFill>
                  <a:srgbClr val="CC4125"/>
                </a:solidFill>
              </a:rPr>
              <a:t>D</a:t>
            </a:r>
            <a:r>
              <a:rPr b="1" lang="en-GB" sz="4000"/>
              <a:t>ecide</a:t>
            </a:r>
            <a:r>
              <a:rPr b="1" i="1" lang="en-GB" sz="4000"/>
              <a:t> </a:t>
            </a:r>
            <a:r>
              <a:rPr b="1" i="1" lang="en-GB" sz="4000">
                <a:solidFill>
                  <a:srgbClr val="CC4125"/>
                </a:solidFill>
              </a:rPr>
              <a:t>B</a:t>
            </a:r>
            <a:r>
              <a:rPr b="1" lang="en-GB" sz="4000"/>
              <a:t>locks</a:t>
            </a:r>
            <a:r>
              <a:rPr b="1" i="1" lang="en-GB" sz="4000"/>
              <a:t> </a:t>
            </a:r>
            <a:r>
              <a:rPr b="1" lang="en-GB" sz="4000"/>
              <a:t>&amp;</a:t>
            </a:r>
            <a:r>
              <a:rPr b="1" i="1" lang="en-GB" sz="4000"/>
              <a:t> </a:t>
            </a:r>
            <a:r>
              <a:rPr b="1" i="1" lang="en-GB" sz="4000">
                <a:solidFill>
                  <a:srgbClr val="CC4125"/>
                </a:solidFill>
              </a:rPr>
              <a:t>T</a:t>
            </a:r>
            <a:r>
              <a:rPr b="1" lang="en-GB" sz="4000"/>
              <a:t>rials</a:t>
            </a:r>
            <a:endParaRPr b="1" i="1" sz="4000">
              <a:solidFill>
                <a:srgbClr val="CC4125"/>
              </a:solidFill>
            </a:endParaRPr>
          </a:p>
        </p:txBody>
      </p:sp>
      <p:sp>
        <p:nvSpPr>
          <p:cNvPr id="677" name="Google Shape;677;p101"/>
          <p:cNvSpPr txBox="1"/>
          <p:nvPr>
            <p:ph type="title"/>
          </p:nvPr>
        </p:nvSpPr>
        <p:spPr>
          <a:xfrm>
            <a:off x="1139375" y="2857750"/>
            <a:ext cx="6804000" cy="463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GB" sz="1820">
                <a:latin typeface="Lexend"/>
                <a:ea typeface="Lexend"/>
                <a:cs typeface="Lexend"/>
                <a:sym typeface="Lexend"/>
              </a:rPr>
              <a:t>Presenter:</a:t>
            </a:r>
            <a:r>
              <a:rPr lang="en-GB" sz="1820">
                <a:latin typeface="Lexend"/>
                <a:ea typeface="Lexend"/>
                <a:cs typeface="Lexend"/>
                <a:sym typeface="Lexend"/>
              </a:rPr>
              <a:t> LIANG Qihao, Group 4</a:t>
            </a:r>
            <a:endParaRPr sz="1820">
              <a:latin typeface="Lexend"/>
              <a:ea typeface="Lexend"/>
              <a:cs typeface="Lexend"/>
              <a:sym typeface="Lexen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10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Gill Sans"/>
                <a:ea typeface="Gill Sans"/>
                <a:cs typeface="Gill Sans"/>
                <a:sym typeface="Gill Sans"/>
              </a:rPr>
              <a:t>What are Blocks and Trials</a:t>
            </a:r>
            <a:endParaRPr b="1">
              <a:latin typeface="Gill Sans"/>
              <a:ea typeface="Gill Sans"/>
              <a:cs typeface="Gill Sans"/>
              <a:sym typeface="Gill Sans"/>
            </a:endParaRPr>
          </a:p>
        </p:txBody>
      </p:sp>
      <p:sp>
        <p:nvSpPr>
          <p:cNvPr id="683" name="Google Shape;683;p10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marR="0" rtl="0" algn="l">
              <a:lnSpc>
                <a:spcPct val="115000"/>
              </a:lnSpc>
              <a:spcBef>
                <a:spcPts val="0"/>
              </a:spcBef>
              <a:spcAft>
                <a:spcPts val="0"/>
              </a:spcAft>
              <a:buClr>
                <a:schemeClr val="dk1"/>
              </a:buClr>
              <a:buSzPts val="1800"/>
              <a:buFont typeface="Gill Sans"/>
              <a:buChar char="●"/>
            </a:pPr>
            <a:r>
              <a:rPr lang="en-GB">
                <a:solidFill>
                  <a:schemeClr val="dk1"/>
                </a:solidFill>
                <a:latin typeface="Gill Sans"/>
                <a:ea typeface="Gill Sans"/>
                <a:cs typeface="Gill Sans"/>
                <a:sym typeface="Gill Sans"/>
              </a:rPr>
              <a:t>Trial</a:t>
            </a:r>
            <a:endParaRPr>
              <a:solidFill>
                <a:schemeClr val="dk1"/>
              </a:solidFill>
              <a:latin typeface="Gill Sans"/>
              <a:ea typeface="Gill Sans"/>
              <a:cs typeface="Gill Sans"/>
              <a:sym typeface="Gill Sans"/>
            </a:endParaRPr>
          </a:p>
          <a:p>
            <a:pPr indent="-336550" lvl="1" marL="914400" marR="0" rtl="0" algn="l">
              <a:lnSpc>
                <a:spcPct val="115000"/>
              </a:lnSpc>
              <a:spcBef>
                <a:spcPts val="0"/>
              </a:spcBef>
              <a:spcAft>
                <a:spcPts val="0"/>
              </a:spcAft>
              <a:buSzPts val="1700"/>
              <a:buFont typeface="Gill Sans"/>
              <a:buChar char="○"/>
            </a:pPr>
            <a:r>
              <a:rPr lang="en-GB" sz="1700">
                <a:latin typeface="Gill Sans"/>
                <a:ea typeface="Gill Sans"/>
                <a:cs typeface="Gill Sans"/>
                <a:sym typeface="Gill Sans"/>
              </a:rPr>
              <a:t>A </a:t>
            </a:r>
            <a:r>
              <a:rPr b="1" lang="en-GB" sz="1700">
                <a:latin typeface="Gill Sans"/>
                <a:ea typeface="Gill Sans"/>
                <a:cs typeface="Gill Sans"/>
                <a:sym typeface="Gill Sans"/>
              </a:rPr>
              <a:t>single repetition</a:t>
            </a:r>
            <a:r>
              <a:rPr lang="en-GB" sz="1700">
                <a:latin typeface="Gill Sans"/>
                <a:ea typeface="Gill Sans"/>
                <a:cs typeface="Gill Sans"/>
                <a:sym typeface="Gill Sans"/>
              </a:rPr>
              <a:t> of a single condition/cell</a:t>
            </a:r>
            <a:endParaRPr sz="1700">
              <a:latin typeface="Gill Sans"/>
              <a:ea typeface="Gill Sans"/>
              <a:cs typeface="Gill Sans"/>
              <a:sym typeface="Gill Sans"/>
            </a:endParaRPr>
          </a:p>
          <a:p>
            <a:pPr indent="-336550" lvl="1" marL="914400" marR="0" rtl="0" algn="l">
              <a:lnSpc>
                <a:spcPct val="115000"/>
              </a:lnSpc>
              <a:spcBef>
                <a:spcPts val="0"/>
              </a:spcBef>
              <a:spcAft>
                <a:spcPts val="0"/>
              </a:spcAft>
              <a:buSzPts val="1700"/>
              <a:buFont typeface="Gill Sans"/>
              <a:buChar char="○"/>
            </a:pPr>
            <a:r>
              <a:rPr lang="en-GB" sz="1700">
                <a:latin typeface="Gill Sans"/>
                <a:ea typeface="Gill Sans"/>
                <a:cs typeface="Gill Sans"/>
                <a:sym typeface="Gill Sans"/>
              </a:rPr>
              <a:t>A number of trials are used to </a:t>
            </a:r>
            <a:r>
              <a:rPr b="1" lang="en-GB" sz="1700">
                <a:latin typeface="Gill Sans"/>
                <a:ea typeface="Gill Sans"/>
                <a:cs typeface="Gill Sans"/>
                <a:sym typeface="Gill Sans"/>
              </a:rPr>
              <a:t>increase reliability</a:t>
            </a:r>
            <a:endParaRPr b="1" sz="1700">
              <a:latin typeface="Gill Sans"/>
              <a:ea typeface="Gill Sans"/>
              <a:cs typeface="Gill Sans"/>
              <a:sym typeface="Gill Sans"/>
            </a:endParaRPr>
          </a:p>
          <a:p>
            <a:pPr indent="-342900" lvl="0" marL="457200" marR="0" rtl="0" algn="l">
              <a:lnSpc>
                <a:spcPct val="115000"/>
              </a:lnSpc>
              <a:spcBef>
                <a:spcPts val="0"/>
              </a:spcBef>
              <a:spcAft>
                <a:spcPts val="0"/>
              </a:spcAft>
              <a:buClr>
                <a:schemeClr val="dk1"/>
              </a:buClr>
              <a:buSzPts val="1800"/>
              <a:buFont typeface="Gill Sans"/>
              <a:buChar char="●"/>
            </a:pPr>
            <a:r>
              <a:rPr lang="en-GB">
                <a:solidFill>
                  <a:schemeClr val="dk1"/>
                </a:solidFill>
                <a:latin typeface="Gill Sans"/>
                <a:ea typeface="Gill Sans"/>
                <a:cs typeface="Gill Sans"/>
                <a:sym typeface="Gill Sans"/>
              </a:rPr>
              <a:t>Block </a:t>
            </a:r>
            <a:endParaRPr>
              <a:solidFill>
                <a:schemeClr val="dk1"/>
              </a:solidFill>
              <a:latin typeface="Gill Sans"/>
              <a:ea typeface="Gill Sans"/>
              <a:cs typeface="Gill Sans"/>
              <a:sym typeface="Gill Sans"/>
            </a:endParaRPr>
          </a:p>
          <a:p>
            <a:pPr indent="-336550" lvl="1" marL="914400" marR="0" rtl="0" algn="l">
              <a:lnSpc>
                <a:spcPct val="115000"/>
              </a:lnSpc>
              <a:spcBef>
                <a:spcPts val="0"/>
              </a:spcBef>
              <a:spcAft>
                <a:spcPts val="0"/>
              </a:spcAft>
              <a:buSzPts val="1700"/>
              <a:buFont typeface="Gill Sans"/>
              <a:buChar char="○"/>
            </a:pPr>
            <a:r>
              <a:rPr lang="en-GB" sz="1700">
                <a:latin typeface="Gill Sans"/>
                <a:ea typeface="Gill Sans"/>
                <a:cs typeface="Gill Sans"/>
                <a:sym typeface="Gill Sans"/>
              </a:rPr>
              <a:t>An entire </a:t>
            </a:r>
            <a:r>
              <a:rPr b="1" lang="en-GB" sz="1700">
                <a:latin typeface="Gill Sans"/>
                <a:ea typeface="Gill Sans"/>
                <a:cs typeface="Gill Sans"/>
                <a:sym typeface="Gill Sans"/>
              </a:rPr>
              <a:t>section of the experiment</a:t>
            </a:r>
            <a:endParaRPr b="1" sz="1700">
              <a:latin typeface="Gill Sans"/>
              <a:ea typeface="Gill Sans"/>
              <a:cs typeface="Gill Sans"/>
              <a:sym typeface="Gill Sans"/>
            </a:endParaRPr>
          </a:p>
          <a:p>
            <a:pPr indent="-336550" lvl="1" marL="914400" marR="0" rtl="0" algn="l">
              <a:lnSpc>
                <a:spcPct val="115000"/>
              </a:lnSpc>
              <a:spcBef>
                <a:spcPts val="0"/>
              </a:spcBef>
              <a:spcAft>
                <a:spcPts val="0"/>
              </a:spcAft>
              <a:buSzPts val="1700"/>
              <a:buFont typeface="Gill Sans"/>
              <a:buChar char="○"/>
            </a:pPr>
            <a:r>
              <a:rPr lang="en-GB" sz="1700">
                <a:latin typeface="Gill Sans"/>
                <a:ea typeface="Gill Sans"/>
                <a:cs typeface="Gill Sans"/>
                <a:sym typeface="Gill Sans"/>
              </a:rPr>
              <a:t>Repeated to analyze learning</a:t>
            </a:r>
            <a:endParaRPr sz="1300">
              <a:latin typeface="Gill Sans"/>
              <a:ea typeface="Gill Sans"/>
              <a:cs typeface="Gill Sans"/>
              <a:sym typeface="Gill Sans"/>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pic>
        <p:nvPicPr>
          <p:cNvPr id="688" name="Google Shape;688;p103"/>
          <p:cNvPicPr preferRelativeResize="0"/>
          <p:nvPr/>
        </p:nvPicPr>
        <p:blipFill>
          <a:blip r:embed="rId3">
            <a:alphaModFix/>
          </a:blip>
          <a:stretch>
            <a:fillRect/>
          </a:stretch>
        </p:blipFill>
        <p:spPr>
          <a:xfrm>
            <a:off x="325013" y="-49925"/>
            <a:ext cx="5537678" cy="5143501"/>
          </a:xfrm>
          <a:prstGeom prst="rect">
            <a:avLst/>
          </a:prstGeom>
          <a:noFill/>
          <a:ln>
            <a:noFill/>
          </a:ln>
        </p:spPr>
      </p:pic>
      <p:sp>
        <p:nvSpPr>
          <p:cNvPr id="689" name="Google Shape;689;p103"/>
          <p:cNvSpPr txBox="1"/>
          <p:nvPr/>
        </p:nvSpPr>
        <p:spPr>
          <a:xfrm>
            <a:off x="6033875" y="951100"/>
            <a:ext cx="2806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solidFill>
                  <a:schemeClr val="dk2"/>
                </a:solidFill>
              </a:rPr>
              <a:t>Trials in each block: same content, random orders</a:t>
            </a:r>
            <a:endParaRPr b="1" sz="100">
              <a:solidFill>
                <a:schemeClr val="dk2"/>
              </a:solidFill>
            </a:endParaRPr>
          </a:p>
        </p:txBody>
      </p:sp>
      <p:sp>
        <p:nvSpPr>
          <p:cNvPr id="690" name="Google Shape;690;p103"/>
          <p:cNvSpPr txBox="1"/>
          <p:nvPr/>
        </p:nvSpPr>
        <p:spPr>
          <a:xfrm>
            <a:off x="6033875" y="3967575"/>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GB" sz="1200">
                <a:solidFill>
                  <a:schemeClr val="dk2"/>
                </a:solidFill>
              </a:rPr>
              <a:t>Block: same arrangement, repeated</a:t>
            </a:r>
            <a:endParaRPr b="1" sz="1200">
              <a:solidFill>
                <a:schemeClr val="dk2"/>
              </a:solidFill>
            </a:endParaRPr>
          </a:p>
        </p:txBody>
      </p:sp>
      <p:sp>
        <p:nvSpPr>
          <p:cNvPr id="691" name="Google Shape;691;p103"/>
          <p:cNvSpPr/>
          <p:nvPr/>
        </p:nvSpPr>
        <p:spPr>
          <a:xfrm>
            <a:off x="4795412" y="122150"/>
            <a:ext cx="1137300" cy="20373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03"/>
          <p:cNvSpPr/>
          <p:nvPr/>
        </p:nvSpPr>
        <p:spPr>
          <a:xfrm>
            <a:off x="2108800" y="3318125"/>
            <a:ext cx="3405600" cy="16779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3"/>
          <p:cNvPicPr preferRelativeResize="0"/>
          <p:nvPr/>
        </p:nvPicPr>
        <p:blipFill rotWithShape="1">
          <a:blip r:embed="rId3">
            <a:alphaModFix/>
          </a:blip>
          <a:srcRect b="39024" l="0" r="0" t="0"/>
          <a:stretch/>
        </p:blipFill>
        <p:spPr>
          <a:xfrm>
            <a:off x="500591" y="285750"/>
            <a:ext cx="4935008" cy="4514850"/>
          </a:xfrm>
          <a:prstGeom prst="rect">
            <a:avLst/>
          </a:prstGeom>
          <a:noFill/>
          <a:ln>
            <a:noFill/>
          </a:ln>
        </p:spPr>
      </p:pic>
      <p:sp>
        <p:nvSpPr>
          <p:cNvPr id="131" name="Google Shape;131;p23"/>
          <p:cNvSpPr txBox="1"/>
          <p:nvPr/>
        </p:nvSpPr>
        <p:spPr>
          <a:xfrm>
            <a:off x="5486400" y="285750"/>
            <a:ext cx="3200400" cy="3763500"/>
          </a:xfrm>
          <a:prstGeom prst="rect">
            <a:avLst/>
          </a:prstGeom>
          <a:noFill/>
          <a:ln>
            <a:noFill/>
          </a:ln>
        </p:spPr>
        <p:txBody>
          <a:bodyPr anchorCtr="0" anchor="t" bIns="41900" lIns="83825" spcFirstLastPara="1" rIns="83825" wrap="square" tIns="41900">
            <a:spAutoFit/>
          </a:bodyPr>
          <a:lstStyle/>
          <a:p>
            <a:pPr indent="0" lvl="0" marL="0" marR="0" rtl="0" algn="l">
              <a:lnSpc>
                <a:spcPct val="100000"/>
              </a:lnSpc>
              <a:spcBef>
                <a:spcPts val="0"/>
              </a:spcBef>
              <a:spcAft>
                <a:spcPts val="0"/>
              </a:spcAft>
              <a:buClr>
                <a:schemeClr val="dk1"/>
              </a:buClr>
              <a:buSzPts val="3700"/>
              <a:buFont typeface="Calibri"/>
              <a:buNone/>
            </a:pPr>
            <a:r>
              <a:rPr i="0" lang="en-GB" sz="3700" u="none">
                <a:solidFill>
                  <a:schemeClr val="dk1"/>
                </a:solidFill>
                <a:latin typeface="Gill Sans"/>
                <a:ea typeface="Gill Sans"/>
                <a:cs typeface="Gill Sans"/>
                <a:sym typeface="Gill Sans"/>
              </a:rPr>
              <a:t>Menu Selection </a:t>
            </a:r>
            <a:endParaRPr sz="900">
              <a:latin typeface="Gill Sans"/>
              <a:ea typeface="Gill Sans"/>
              <a:cs typeface="Gill Sans"/>
              <a:sym typeface="Gill Sans"/>
            </a:endParaRPr>
          </a:p>
          <a:p>
            <a:pPr indent="0" lvl="0" marL="0" marR="0" rtl="0" algn="l">
              <a:lnSpc>
                <a:spcPct val="100000"/>
              </a:lnSpc>
              <a:spcBef>
                <a:spcPts val="0"/>
              </a:spcBef>
              <a:spcAft>
                <a:spcPts val="0"/>
              </a:spcAft>
              <a:buClr>
                <a:schemeClr val="dk1"/>
              </a:buClr>
              <a:buSzPts val="1800"/>
              <a:buFont typeface="Calibri"/>
              <a:buNone/>
            </a:pPr>
            <a:r>
              <a:rPr i="0" lang="en-GB" sz="1800" u="none">
                <a:solidFill>
                  <a:schemeClr val="dk1"/>
                </a:solidFill>
                <a:latin typeface="Gill Sans"/>
                <a:ea typeface="Gill Sans"/>
                <a:cs typeface="Gill Sans"/>
                <a:sym typeface="Gill Sans"/>
              </a:rPr>
              <a:t>on </a:t>
            </a:r>
            <a:endParaRPr sz="900">
              <a:latin typeface="Gill Sans"/>
              <a:ea typeface="Gill Sans"/>
              <a:cs typeface="Gill Sans"/>
              <a:sym typeface="Gill Sans"/>
            </a:endParaRPr>
          </a:p>
          <a:p>
            <a:pPr indent="0" lvl="0" marL="0" marR="0" rtl="0" algn="l">
              <a:lnSpc>
                <a:spcPct val="100000"/>
              </a:lnSpc>
              <a:spcBef>
                <a:spcPts val="0"/>
              </a:spcBef>
              <a:spcAft>
                <a:spcPts val="0"/>
              </a:spcAft>
              <a:buClr>
                <a:schemeClr val="dk1"/>
              </a:buClr>
              <a:buSzPts val="3700"/>
              <a:buFont typeface="Calibri"/>
              <a:buNone/>
            </a:pPr>
            <a:r>
              <a:rPr i="0" lang="en-GB" sz="3700" u="none">
                <a:solidFill>
                  <a:schemeClr val="dk1"/>
                </a:solidFill>
                <a:latin typeface="Gill Sans"/>
                <a:ea typeface="Gill Sans"/>
                <a:cs typeface="Gill Sans"/>
                <a:sym typeface="Gill Sans"/>
              </a:rPr>
              <a:t>Mobile Devices </a:t>
            </a:r>
            <a:endParaRPr sz="900">
              <a:latin typeface="Gill Sans"/>
              <a:ea typeface="Gill Sans"/>
              <a:cs typeface="Gill Sans"/>
              <a:sym typeface="Gill Sans"/>
            </a:endParaRPr>
          </a:p>
          <a:p>
            <a:pPr indent="0" lvl="0" marL="0" marR="0" rtl="0" algn="l">
              <a:lnSpc>
                <a:spcPct val="100000"/>
              </a:lnSpc>
              <a:spcBef>
                <a:spcPts val="0"/>
              </a:spcBef>
              <a:spcAft>
                <a:spcPts val="0"/>
              </a:spcAft>
              <a:buClr>
                <a:schemeClr val="dk1"/>
              </a:buClr>
              <a:buSzPts val="1800"/>
              <a:buFont typeface="Calibri"/>
              <a:buNone/>
            </a:pPr>
            <a:r>
              <a:rPr i="0" lang="en-GB" sz="1800" u="none">
                <a:solidFill>
                  <a:schemeClr val="dk1"/>
                </a:solidFill>
                <a:latin typeface="Gill Sans"/>
                <a:ea typeface="Gill Sans"/>
                <a:cs typeface="Gill Sans"/>
                <a:sym typeface="Gill Sans"/>
              </a:rPr>
              <a:t>Often Requires</a:t>
            </a:r>
            <a:r>
              <a:rPr i="0" lang="en-GB" sz="4400" u="none">
                <a:solidFill>
                  <a:schemeClr val="dk1"/>
                </a:solidFill>
                <a:latin typeface="Gill Sans"/>
                <a:ea typeface="Gill Sans"/>
                <a:cs typeface="Gill Sans"/>
                <a:sym typeface="Gill Sans"/>
              </a:rPr>
              <a:t> </a:t>
            </a:r>
            <a:endParaRPr sz="900">
              <a:latin typeface="Gill Sans"/>
              <a:ea typeface="Gill Sans"/>
              <a:cs typeface="Gill Sans"/>
              <a:sym typeface="Gill Sans"/>
            </a:endParaRPr>
          </a:p>
          <a:p>
            <a:pPr indent="0" lvl="0" marL="0" marR="0" rtl="0" algn="l">
              <a:lnSpc>
                <a:spcPct val="100000"/>
              </a:lnSpc>
              <a:spcBef>
                <a:spcPts val="0"/>
              </a:spcBef>
              <a:spcAft>
                <a:spcPts val="0"/>
              </a:spcAft>
              <a:buClr>
                <a:schemeClr val="dk1"/>
              </a:buClr>
              <a:buSzPts val="4400"/>
              <a:buFont typeface="Arial"/>
              <a:buNone/>
            </a:pPr>
            <a:r>
              <a:t/>
            </a:r>
            <a:endParaRPr i="0" sz="4400" u="none">
              <a:solidFill>
                <a:schemeClr val="dk1"/>
              </a:solidFill>
              <a:latin typeface="Gill Sans"/>
              <a:ea typeface="Gill Sans"/>
              <a:cs typeface="Gill Sans"/>
              <a:sym typeface="Gill Sans"/>
            </a:endParaRPr>
          </a:p>
          <a:p>
            <a:pPr indent="0" lvl="0" marL="0" marR="0" rtl="0" algn="l">
              <a:lnSpc>
                <a:spcPct val="100000"/>
              </a:lnSpc>
              <a:spcBef>
                <a:spcPts val="0"/>
              </a:spcBef>
              <a:spcAft>
                <a:spcPts val="0"/>
              </a:spcAft>
              <a:buClr>
                <a:schemeClr val="dk1"/>
              </a:buClr>
              <a:buSzPts val="2200"/>
              <a:buFont typeface="Arial"/>
              <a:buNone/>
            </a:pPr>
            <a:r>
              <a:t/>
            </a:r>
            <a:endParaRPr i="0" sz="2200" u="none">
              <a:solidFill>
                <a:schemeClr val="dk1"/>
              </a:solidFill>
              <a:latin typeface="Gill Sans"/>
              <a:ea typeface="Gill Sans"/>
              <a:cs typeface="Gill Sans"/>
              <a:sym typeface="Gill Sans"/>
            </a:endParaRPr>
          </a:p>
          <a:p>
            <a:pPr indent="0" lvl="0" marL="0" marR="0" rtl="0" algn="l">
              <a:lnSpc>
                <a:spcPct val="100000"/>
              </a:lnSpc>
              <a:spcBef>
                <a:spcPts val="0"/>
              </a:spcBef>
              <a:spcAft>
                <a:spcPts val="0"/>
              </a:spcAft>
              <a:buClr>
                <a:schemeClr val="dk1"/>
              </a:buClr>
              <a:buSzPts val="3700"/>
              <a:buFont typeface="Calibri"/>
              <a:buNone/>
            </a:pPr>
            <a:r>
              <a:rPr i="0" lang="en-GB" sz="3700" u="none">
                <a:solidFill>
                  <a:schemeClr val="dk1"/>
                </a:solidFill>
                <a:latin typeface="Gill Sans"/>
                <a:ea typeface="Gill Sans"/>
                <a:cs typeface="Gill Sans"/>
                <a:sym typeface="Gill Sans"/>
              </a:rPr>
              <a:t>Visual Feedback</a:t>
            </a:r>
            <a:endParaRPr sz="900">
              <a:latin typeface="Gill Sans"/>
              <a:ea typeface="Gill Sans"/>
              <a:cs typeface="Gill Sans"/>
              <a:sym typeface="Gill Sans"/>
            </a:endParaRPr>
          </a:p>
        </p:txBody>
      </p:sp>
      <p:pic>
        <p:nvPicPr>
          <p:cNvPr id="132" name="Google Shape;132;p23"/>
          <p:cNvPicPr preferRelativeResize="0"/>
          <p:nvPr/>
        </p:nvPicPr>
        <p:blipFill rotWithShape="1">
          <a:blip r:embed="rId4">
            <a:alphaModFix/>
          </a:blip>
          <a:srcRect b="0" l="0" r="0" t="0"/>
          <a:stretch/>
        </p:blipFill>
        <p:spPr>
          <a:xfrm>
            <a:off x="6237575" y="2432525"/>
            <a:ext cx="1428750" cy="952500"/>
          </a:xfrm>
          <a:prstGeom prst="rect">
            <a:avLst/>
          </a:prstGeom>
          <a:noFill/>
          <a:ln>
            <a:noFill/>
          </a:ln>
        </p:spPr>
      </p:pic>
      <p:sp>
        <p:nvSpPr>
          <p:cNvPr id="133" name="Google Shape;133;p23"/>
          <p:cNvSpPr txBox="1"/>
          <p:nvPr/>
        </p:nvSpPr>
        <p:spPr>
          <a:xfrm>
            <a:off x="6867524" y="4816475"/>
            <a:ext cx="2133600" cy="273900"/>
          </a:xfrm>
          <a:prstGeom prst="rect">
            <a:avLst/>
          </a:prstGeom>
          <a:noFill/>
          <a:ln>
            <a:noFill/>
          </a:ln>
        </p:spPr>
        <p:txBody>
          <a:bodyPr anchorCtr="0" anchor="ctr" bIns="41900" lIns="83825" spcFirstLastPara="1" rIns="83825" wrap="square" tIns="41900">
            <a:noAutofit/>
          </a:bodyPr>
          <a:lstStyle/>
          <a:p>
            <a:pPr indent="0" lvl="0" marL="0" marR="0" rtl="0" algn="r">
              <a:lnSpc>
                <a:spcPct val="100000"/>
              </a:lnSpc>
              <a:spcBef>
                <a:spcPts val="0"/>
              </a:spcBef>
              <a:spcAft>
                <a:spcPts val="0"/>
              </a:spcAft>
              <a:buClr>
                <a:srgbClr val="898989"/>
              </a:buClr>
              <a:buSzPts val="1100"/>
              <a:buFont typeface="Gill Sans"/>
              <a:buNone/>
            </a:pPr>
            <a:fld id="{00000000-1234-1234-1234-123412341234}" type="slidenum">
              <a:rPr b="0" i="0" lang="en-GB" sz="1100" u="none">
                <a:solidFill>
                  <a:srgbClr val="898989"/>
                </a:solidFill>
                <a:latin typeface="Gill Sans"/>
                <a:ea typeface="Gill Sans"/>
                <a:cs typeface="Gill Sans"/>
                <a:sym typeface="Gill Sans"/>
              </a:rPr>
              <a:t>‹#›</a:t>
            </a:fld>
            <a:endParaRPr sz="900"/>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10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Gill Sans"/>
                <a:ea typeface="Gill Sans"/>
                <a:cs typeface="Gill Sans"/>
                <a:sym typeface="Gill Sans"/>
              </a:rPr>
              <a:t>How to determine the No. of Blocks and Trails?</a:t>
            </a:r>
            <a:endParaRPr b="1">
              <a:latin typeface="Gill Sans"/>
              <a:ea typeface="Gill Sans"/>
              <a:cs typeface="Gill Sans"/>
              <a:sym typeface="Gill Sans"/>
            </a:endParaRPr>
          </a:p>
        </p:txBody>
      </p:sp>
      <p:sp>
        <p:nvSpPr>
          <p:cNvPr id="698" name="Google Shape;698;p10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Font typeface="Gill Sans"/>
              <a:buChar char="●"/>
            </a:pPr>
            <a:r>
              <a:rPr lang="en-GB">
                <a:solidFill>
                  <a:schemeClr val="dk1"/>
                </a:solidFill>
                <a:latin typeface="Gill Sans"/>
                <a:ea typeface="Gill Sans"/>
                <a:cs typeface="Gill Sans"/>
                <a:sym typeface="Gill Sans"/>
              </a:rPr>
              <a:t>Experiment Duration</a:t>
            </a:r>
            <a:endParaRPr>
              <a:solidFill>
                <a:schemeClr val="dk1"/>
              </a:solidFill>
              <a:latin typeface="Gill Sans"/>
              <a:ea typeface="Gill Sans"/>
              <a:cs typeface="Gill Sans"/>
              <a:sym typeface="Gill Sans"/>
            </a:endParaRPr>
          </a:p>
          <a:p>
            <a:pPr indent="-330200" lvl="1" marL="914400" rtl="0" algn="l">
              <a:lnSpc>
                <a:spcPct val="150000"/>
              </a:lnSpc>
              <a:spcBef>
                <a:spcPts val="0"/>
              </a:spcBef>
              <a:spcAft>
                <a:spcPts val="0"/>
              </a:spcAft>
              <a:buSzPts val="1600"/>
              <a:buFont typeface="Gill Sans"/>
              <a:buChar char="○"/>
            </a:pPr>
            <a:r>
              <a:rPr lang="en-GB" sz="1600">
                <a:latin typeface="Gill Sans"/>
                <a:ea typeface="Gill Sans"/>
                <a:cs typeface="Gill Sans"/>
                <a:sym typeface="Gill Sans"/>
              </a:rPr>
              <a:t>Time Constraint and Fatigue</a:t>
            </a:r>
            <a:endParaRPr sz="1600">
              <a:latin typeface="Gill Sans"/>
              <a:ea typeface="Gill Sans"/>
              <a:cs typeface="Gill Sans"/>
              <a:sym typeface="Gill Sans"/>
            </a:endParaRPr>
          </a:p>
          <a:p>
            <a:pPr indent="-330200" lvl="1" marL="914400" rtl="0" algn="l">
              <a:lnSpc>
                <a:spcPct val="150000"/>
              </a:lnSpc>
              <a:spcBef>
                <a:spcPts val="0"/>
              </a:spcBef>
              <a:spcAft>
                <a:spcPts val="0"/>
              </a:spcAft>
              <a:buSzPts val="1600"/>
              <a:buFont typeface="Gill Sans"/>
              <a:buChar char="○"/>
            </a:pPr>
            <a:r>
              <a:rPr lang="en-GB" sz="1600">
                <a:latin typeface="Gill Sans"/>
                <a:ea typeface="Gill Sans"/>
                <a:cs typeface="Gill Sans"/>
                <a:sym typeface="Gill Sans"/>
              </a:rPr>
              <a:t>Typically within 1 hour </a:t>
            </a:r>
            <a:endParaRPr sz="1600">
              <a:latin typeface="Gill Sans"/>
              <a:ea typeface="Gill Sans"/>
              <a:cs typeface="Gill Sans"/>
              <a:sym typeface="Gill Sans"/>
            </a:endParaRPr>
          </a:p>
          <a:p>
            <a:pPr indent="-330200" lvl="2" marL="1371600" rtl="0" algn="l">
              <a:lnSpc>
                <a:spcPct val="150000"/>
              </a:lnSpc>
              <a:spcBef>
                <a:spcPts val="0"/>
              </a:spcBef>
              <a:spcAft>
                <a:spcPts val="0"/>
              </a:spcAft>
              <a:buSzPts val="1600"/>
              <a:buFont typeface="Gill Sans"/>
              <a:buChar char="■"/>
            </a:pPr>
            <a:r>
              <a:rPr lang="en-GB" sz="1600">
                <a:latin typeface="Gill Sans"/>
                <a:ea typeface="Gill Sans"/>
                <a:cs typeface="Gill Sans"/>
                <a:sym typeface="Gill Sans"/>
              </a:rPr>
              <a:t>However, minus pre- and post-experiment interviews, only left with 45 minutes </a:t>
            </a:r>
            <a:endParaRPr sz="1600">
              <a:latin typeface="Gill Sans"/>
              <a:ea typeface="Gill Sans"/>
              <a:cs typeface="Gill Sans"/>
              <a:sym typeface="Gill Sans"/>
            </a:endParaRPr>
          </a:p>
          <a:p>
            <a:pPr indent="-330200" lvl="1" marL="914400" rtl="0" algn="l">
              <a:lnSpc>
                <a:spcPct val="150000"/>
              </a:lnSpc>
              <a:spcBef>
                <a:spcPts val="0"/>
              </a:spcBef>
              <a:spcAft>
                <a:spcPts val="0"/>
              </a:spcAft>
              <a:buSzPts val="1600"/>
              <a:buFont typeface="Gill Sans"/>
              <a:buChar char="○"/>
            </a:pPr>
            <a:r>
              <a:rPr lang="en-GB" sz="1600">
                <a:latin typeface="Gill Sans"/>
                <a:ea typeface="Gill Sans"/>
                <a:cs typeface="Gill Sans"/>
                <a:sym typeface="Gill Sans"/>
              </a:rPr>
              <a:t>In some cases, up to 2 hours </a:t>
            </a:r>
            <a:endParaRPr sz="1600">
              <a:latin typeface="Gill Sans"/>
              <a:ea typeface="Gill Sans"/>
              <a:cs typeface="Gill Sans"/>
              <a:sym typeface="Gill Sans"/>
            </a:endParaRPr>
          </a:p>
          <a:p>
            <a:pPr indent="-342900" lvl="0" marL="457200" rtl="0" algn="l">
              <a:lnSpc>
                <a:spcPct val="150000"/>
              </a:lnSpc>
              <a:spcBef>
                <a:spcPts val="0"/>
              </a:spcBef>
              <a:spcAft>
                <a:spcPts val="0"/>
              </a:spcAft>
              <a:buClr>
                <a:schemeClr val="dk1"/>
              </a:buClr>
              <a:buSzPts val="1800"/>
              <a:buFont typeface="Gill Sans"/>
              <a:buChar char="●"/>
            </a:pPr>
            <a:r>
              <a:rPr lang="en-GB">
                <a:solidFill>
                  <a:schemeClr val="dk1"/>
                </a:solidFill>
                <a:latin typeface="Gill Sans"/>
                <a:ea typeface="Gill Sans"/>
                <a:cs typeface="Gill Sans"/>
                <a:sym typeface="Gill Sans"/>
              </a:rPr>
              <a:t>Enough Data for Significant Effect </a:t>
            </a:r>
            <a:r>
              <a:rPr lang="en-GB">
                <a:solidFill>
                  <a:schemeClr val="dk1"/>
                </a:solidFill>
                <a:latin typeface="Gill Sans"/>
                <a:ea typeface="Gill Sans"/>
                <a:cs typeface="Gill Sans"/>
                <a:sym typeface="Gill Sans"/>
              </a:rPr>
              <a:t>and</a:t>
            </a:r>
            <a:r>
              <a:rPr lang="en-GB">
                <a:solidFill>
                  <a:schemeClr val="dk1"/>
                </a:solidFill>
                <a:latin typeface="Gill Sans"/>
                <a:ea typeface="Gill Sans"/>
                <a:cs typeface="Gill Sans"/>
                <a:sym typeface="Gill Sans"/>
              </a:rPr>
              <a:t> Analysis</a:t>
            </a:r>
            <a:endParaRPr>
              <a:solidFill>
                <a:schemeClr val="dk1"/>
              </a:solidFill>
              <a:latin typeface="Gill Sans"/>
              <a:ea typeface="Gill Sans"/>
              <a:cs typeface="Gill Sans"/>
              <a:sym typeface="Gill Sans"/>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Gill Sans"/>
                <a:ea typeface="Gill Sans"/>
                <a:cs typeface="Gill Sans"/>
                <a:sym typeface="Gill Sans"/>
              </a:rPr>
              <a:t>Pipeline of Deciding Blocks &amp; Trials</a:t>
            </a:r>
            <a:endParaRPr b="1">
              <a:latin typeface="Gill Sans"/>
              <a:ea typeface="Gill Sans"/>
              <a:cs typeface="Gill Sans"/>
              <a:sym typeface="Gill Sans"/>
            </a:endParaRPr>
          </a:p>
        </p:txBody>
      </p:sp>
      <p:sp>
        <p:nvSpPr>
          <p:cNvPr id="704" name="Google Shape;704;p105"/>
          <p:cNvSpPr txBox="1"/>
          <p:nvPr/>
        </p:nvSpPr>
        <p:spPr>
          <a:xfrm>
            <a:off x="1175613" y="2117950"/>
            <a:ext cx="30897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800">
                <a:solidFill>
                  <a:schemeClr val="dk1"/>
                </a:solidFill>
                <a:latin typeface="Gill Sans"/>
                <a:ea typeface="Gill Sans"/>
                <a:cs typeface="Gill Sans"/>
                <a:sym typeface="Gill Sans"/>
              </a:rPr>
              <a:t>4.1. estimate the time for each trial (typically at least </a:t>
            </a:r>
            <a:r>
              <a:rPr b="1" lang="en-GB" sz="1800">
                <a:solidFill>
                  <a:srgbClr val="FF0000"/>
                </a:solidFill>
                <a:latin typeface="Gill Sans"/>
                <a:ea typeface="Gill Sans"/>
                <a:cs typeface="Gill Sans"/>
                <a:sym typeface="Gill Sans"/>
              </a:rPr>
              <a:t>3</a:t>
            </a:r>
            <a:r>
              <a:rPr b="1" lang="en-GB" sz="1800">
                <a:solidFill>
                  <a:schemeClr val="dk1"/>
                </a:solidFill>
                <a:latin typeface="Gill Sans"/>
                <a:ea typeface="Gill Sans"/>
                <a:cs typeface="Gill Sans"/>
                <a:sym typeface="Gill Sans"/>
              </a:rPr>
              <a:t> trials per condition) </a:t>
            </a:r>
            <a:endParaRPr b="1" sz="1800">
              <a:solidFill>
                <a:schemeClr val="dk1"/>
              </a:solidFill>
              <a:latin typeface="Gill Sans"/>
              <a:ea typeface="Gill Sans"/>
              <a:cs typeface="Gill Sans"/>
              <a:sym typeface="Gill Sans"/>
            </a:endParaRPr>
          </a:p>
        </p:txBody>
      </p:sp>
      <p:sp>
        <p:nvSpPr>
          <p:cNvPr id="705" name="Google Shape;705;p105"/>
          <p:cNvSpPr txBox="1"/>
          <p:nvPr/>
        </p:nvSpPr>
        <p:spPr>
          <a:xfrm>
            <a:off x="4789305" y="4131500"/>
            <a:ext cx="32685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800">
                <a:solidFill>
                  <a:schemeClr val="dk1"/>
                </a:solidFill>
                <a:latin typeface="Gill Sans"/>
                <a:ea typeface="Gill Sans"/>
                <a:cs typeface="Gill Sans"/>
                <a:sym typeface="Gill Sans"/>
              </a:rPr>
              <a:t>4.4. combine with the condition arrangement</a:t>
            </a:r>
            <a:endParaRPr b="1" sz="1800">
              <a:solidFill>
                <a:schemeClr val="dk1"/>
              </a:solidFill>
              <a:latin typeface="Gill Sans"/>
              <a:ea typeface="Gill Sans"/>
              <a:cs typeface="Gill Sans"/>
              <a:sym typeface="Gill Sans"/>
            </a:endParaRPr>
          </a:p>
        </p:txBody>
      </p:sp>
      <p:pic>
        <p:nvPicPr>
          <p:cNvPr id="706" name="Google Shape;706;p105"/>
          <p:cNvPicPr preferRelativeResize="0"/>
          <p:nvPr/>
        </p:nvPicPr>
        <p:blipFill>
          <a:blip r:embed="rId3">
            <a:alphaModFix/>
          </a:blip>
          <a:stretch>
            <a:fillRect/>
          </a:stretch>
        </p:blipFill>
        <p:spPr>
          <a:xfrm>
            <a:off x="2129571" y="1012350"/>
            <a:ext cx="1181784" cy="1181800"/>
          </a:xfrm>
          <a:prstGeom prst="rect">
            <a:avLst/>
          </a:prstGeom>
          <a:noFill/>
          <a:ln>
            <a:noFill/>
          </a:ln>
        </p:spPr>
      </p:pic>
      <p:pic>
        <p:nvPicPr>
          <p:cNvPr id="707" name="Google Shape;707;p105"/>
          <p:cNvPicPr preferRelativeResize="0"/>
          <p:nvPr/>
        </p:nvPicPr>
        <p:blipFill>
          <a:blip r:embed="rId4">
            <a:alphaModFix/>
          </a:blip>
          <a:stretch>
            <a:fillRect/>
          </a:stretch>
        </p:blipFill>
        <p:spPr>
          <a:xfrm>
            <a:off x="5832638" y="836325"/>
            <a:ext cx="1181800" cy="1357825"/>
          </a:xfrm>
          <a:prstGeom prst="rect">
            <a:avLst/>
          </a:prstGeom>
          <a:noFill/>
          <a:ln>
            <a:noFill/>
          </a:ln>
        </p:spPr>
      </p:pic>
      <p:sp>
        <p:nvSpPr>
          <p:cNvPr id="708" name="Google Shape;708;p105"/>
          <p:cNvSpPr txBox="1"/>
          <p:nvPr/>
        </p:nvSpPr>
        <p:spPr>
          <a:xfrm>
            <a:off x="4878688" y="2117950"/>
            <a:ext cx="3089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800">
                <a:solidFill>
                  <a:schemeClr val="dk1"/>
                </a:solidFill>
                <a:latin typeface="Gill Sans"/>
                <a:ea typeface="Gill Sans"/>
                <a:cs typeface="Gill Sans"/>
                <a:sym typeface="Gill Sans"/>
              </a:rPr>
              <a:t>4.2. estimate the time for each block</a:t>
            </a:r>
            <a:endParaRPr b="1" sz="1800">
              <a:solidFill>
                <a:schemeClr val="dk1"/>
              </a:solidFill>
              <a:latin typeface="Gill Sans"/>
              <a:ea typeface="Gill Sans"/>
              <a:cs typeface="Gill Sans"/>
              <a:sym typeface="Gill Sans"/>
            </a:endParaRPr>
          </a:p>
        </p:txBody>
      </p:sp>
      <p:pic>
        <p:nvPicPr>
          <p:cNvPr id="709" name="Google Shape;709;p105"/>
          <p:cNvPicPr preferRelativeResize="0"/>
          <p:nvPr/>
        </p:nvPicPr>
        <p:blipFill>
          <a:blip r:embed="rId5">
            <a:alphaModFix/>
          </a:blip>
          <a:stretch>
            <a:fillRect/>
          </a:stretch>
        </p:blipFill>
        <p:spPr>
          <a:xfrm>
            <a:off x="2129561" y="3051138"/>
            <a:ext cx="1181800" cy="1028613"/>
          </a:xfrm>
          <a:prstGeom prst="rect">
            <a:avLst/>
          </a:prstGeom>
          <a:noFill/>
          <a:ln>
            <a:noFill/>
          </a:ln>
        </p:spPr>
      </p:pic>
      <p:sp>
        <p:nvSpPr>
          <p:cNvPr id="710" name="Google Shape;710;p105"/>
          <p:cNvSpPr txBox="1"/>
          <p:nvPr/>
        </p:nvSpPr>
        <p:spPr>
          <a:xfrm>
            <a:off x="636217" y="3993050"/>
            <a:ext cx="41685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800">
                <a:solidFill>
                  <a:schemeClr val="dk1"/>
                </a:solidFill>
                <a:latin typeface="Gill Sans"/>
                <a:ea typeface="Gill Sans"/>
                <a:cs typeface="Gill Sans"/>
                <a:sym typeface="Gill Sans"/>
              </a:rPr>
              <a:t>4.3. balance the trials and blocks so that the main part of the experiment is within 45 minutes </a:t>
            </a:r>
            <a:endParaRPr b="1" sz="1800">
              <a:solidFill>
                <a:schemeClr val="dk1"/>
              </a:solidFill>
              <a:latin typeface="Gill Sans"/>
              <a:ea typeface="Gill Sans"/>
              <a:cs typeface="Gill Sans"/>
              <a:sym typeface="Gill Sans"/>
            </a:endParaRPr>
          </a:p>
        </p:txBody>
      </p:sp>
      <p:pic>
        <p:nvPicPr>
          <p:cNvPr id="711" name="Google Shape;711;p105"/>
          <p:cNvPicPr preferRelativeResize="0"/>
          <p:nvPr/>
        </p:nvPicPr>
        <p:blipFill>
          <a:blip r:embed="rId6">
            <a:alphaModFix/>
          </a:blip>
          <a:stretch>
            <a:fillRect/>
          </a:stretch>
        </p:blipFill>
        <p:spPr>
          <a:xfrm>
            <a:off x="5753525" y="3111200"/>
            <a:ext cx="1340050" cy="908512"/>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106"/>
          <p:cNvSpPr txBox="1"/>
          <p:nvPr>
            <p:ph type="title"/>
          </p:nvPr>
        </p:nvSpPr>
        <p:spPr>
          <a:xfrm>
            <a:off x="783150" y="1769250"/>
            <a:ext cx="7577700" cy="1293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GB" sz="4000"/>
              <a:t>STEP</a:t>
            </a:r>
            <a:r>
              <a:rPr b="1" i="1" lang="en-GB" sz="4000">
                <a:solidFill>
                  <a:srgbClr val="CC4125"/>
                </a:solidFill>
              </a:rPr>
              <a:t>5</a:t>
            </a:r>
            <a:r>
              <a:rPr b="1" i="1" lang="en-GB" sz="4000"/>
              <a:t>: </a:t>
            </a:r>
            <a:r>
              <a:rPr b="1" i="1" lang="en-GB" sz="4000">
                <a:solidFill>
                  <a:srgbClr val="CC4125"/>
                </a:solidFill>
              </a:rPr>
              <a:t>S</a:t>
            </a:r>
            <a:r>
              <a:rPr b="1" lang="en-GB" sz="4000"/>
              <a:t>et</a:t>
            </a:r>
            <a:r>
              <a:rPr b="1" i="1" lang="en-GB" sz="4000"/>
              <a:t> </a:t>
            </a:r>
            <a:r>
              <a:rPr b="1" i="1" lang="en-GB" sz="4000">
                <a:solidFill>
                  <a:srgbClr val="CC4125"/>
                </a:solidFill>
              </a:rPr>
              <a:t>I</a:t>
            </a:r>
            <a:r>
              <a:rPr b="1" lang="en-GB" sz="4000"/>
              <a:t>nstruc</a:t>
            </a:r>
            <a:r>
              <a:rPr b="1" i="1" lang="en-GB" sz="4000">
                <a:solidFill>
                  <a:srgbClr val="CC4125"/>
                </a:solidFill>
              </a:rPr>
              <a:t>t</a:t>
            </a:r>
            <a:r>
              <a:rPr b="1" lang="en-GB" sz="4000"/>
              <a:t>ion</a:t>
            </a:r>
            <a:r>
              <a:rPr b="1" i="1" lang="en-GB" sz="4000"/>
              <a:t> </a:t>
            </a:r>
            <a:r>
              <a:rPr b="1" lang="en-GB" sz="4000"/>
              <a:t>&amp;</a:t>
            </a:r>
            <a:r>
              <a:rPr b="1" i="1" lang="en-GB" sz="4000"/>
              <a:t> </a:t>
            </a:r>
            <a:r>
              <a:rPr b="1" i="1" lang="en-GB" sz="4000">
                <a:solidFill>
                  <a:srgbClr val="CC4125"/>
                </a:solidFill>
              </a:rPr>
              <a:t>P</a:t>
            </a:r>
            <a:r>
              <a:rPr b="1" lang="en-GB" sz="4000"/>
              <a:t>rocedure</a:t>
            </a:r>
            <a:r>
              <a:rPr b="1" i="1" lang="en-GB" sz="4000">
                <a:solidFill>
                  <a:srgbClr val="CC4125"/>
                </a:solidFill>
              </a:rPr>
              <a:t>s</a:t>
            </a:r>
            <a:endParaRPr b="1" i="1" sz="4000">
              <a:solidFill>
                <a:srgbClr val="CC4125"/>
              </a:solidFill>
            </a:endParaRPr>
          </a:p>
        </p:txBody>
      </p:sp>
      <p:sp>
        <p:nvSpPr>
          <p:cNvPr id="717" name="Google Shape;717;p106"/>
          <p:cNvSpPr txBox="1"/>
          <p:nvPr>
            <p:ph type="title"/>
          </p:nvPr>
        </p:nvSpPr>
        <p:spPr>
          <a:xfrm>
            <a:off x="1139375" y="2910450"/>
            <a:ext cx="6804000" cy="463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GB" sz="1820">
                <a:latin typeface="Lexend"/>
                <a:ea typeface="Lexend"/>
                <a:cs typeface="Lexend"/>
                <a:sym typeface="Lexend"/>
              </a:rPr>
              <a:t>– What must be followed in conducting real experiments</a:t>
            </a:r>
            <a:endParaRPr sz="1820">
              <a:latin typeface="Lexend"/>
              <a:ea typeface="Lexend"/>
              <a:cs typeface="Lexend"/>
              <a:sym typeface="Lexend"/>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10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980000"/>
                </a:solidFill>
                <a:latin typeface="Gill Sans"/>
                <a:ea typeface="Gill Sans"/>
                <a:cs typeface="Gill Sans"/>
                <a:sym typeface="Gill Sans"/>
              </a:rPr>
              <a:t>Golden Rule</a:t>
            </a:r>
            <a:r>
              <a:rPr b="1" lang="en-GB">
                <a:latin typeface="Gill Sans"/>
                <a:ea typeface="Gill Sans"/>
                <a:cs typeface="Gill Sans"/>
                <a:sym typeface="Gill Sans"/>
              </a:rPr>
              <a:t>: To Treat Subjects with Maximum </a:t>
            </a:r>
            <a:r>
              <a:rPr b="1" lang="en-GB">
                <a:solidFill>
                  <a:srgbClr val="CC4125"/>
                </a:solidFill>
                <a:latin typeface="Gill Sans"/>
                <a:ea typeface="Gill Sans"/>
                <a:cs typeface="Gill Sans"/>
                <a:sym typeface="Gill Sans"/>
              </a:rPr>
              <a:t>Respect</a:t>
            </a:r>
            <a:endParaRPr>
              <a:solidFill>
                <a:srgbClr val="CC4125"/>
              </a:solidFill>
            </a:endParaRPr>
          </a:p>
        </p:txBody>
      </p:sp>
      <p:sp>
        <p:nvSpPr>
          <p:cNvPr id="723" name="Google Shape;723;p107"/>
          <p:cNvSpPr txBox="1"/>
          <p:nvPr>
            <p:ph type="title"/>
          </p:nvPr>
        </p:nvSpPr>
        <p:spPr>
          <a:xfrm>
            <a:off x="1352425" y="980150"/>
            <a:ext cx="26664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GB" sz="2020">
                <a:latin typeface="Gill Sans"/>
                <a:ea typeface="Gill Sans"/>
                <a:cs typeface="Gill Sans"/>
                <a:sym typeface="Gill Sans"/>
              </a:rPr>
              <a:t>Subjects’ Standpoint</a:t>
            </a:r>
            <a:endParaRPr sz="2020"/>
          </a:p>
        </p:txBody>
      </p:sp>
      <p:sp>
        <p:nvSpPr>
          <p:cNvPr id="724" name="Google Shape;724;p107"/>
          <p:cNvSpPr txBox="1"/>
          <p:nvPr>
            <p:ph type="title"/>
          </p:nvPr>
        </p:nvSpPr>
        <p:spPr>
          <a:xfrm>
            <a:off x="5125175" y="980150"/>
            <a:ext cx="26664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GB" sz="2020">
                <a:latin typeface="Gill Sans"/>
                <a:ea typeface="Gill Sans"/>
                <a:cs typeface="Gill Sans"/>
                <a:sym typeface="Gill Sans"/>
              </a:rPr>
              <a:t>Researchers should:</a:t>
            </a:r>
            <a:endParaRPr sz="2020"/>
          </a:p>
        </p:txBody>
      </p:sp>
      <p:sp>
        <p:nvSpPr>
          <p:cNvPr id="725" name="Google Shape;725;p107"/>
          <p:cNvSpPr txBox="1"/>
          <p:nvPr/>
        </p:nvSpPr>
        <p:spPr>
          <a:xfrm>
            <a:off x="359750" y="1453350"/>
            <a:ext cx="4296600" cy="1293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Gill Sans"/>
              <a:buChar char="-"/>
            </a:pPr>
            <a:r>
              <a:rPr lang="en-GB" sz="1800">
                <a:latin typeface="Gill Sans"/>
                <a:ea typeface="Gill Sans"/>
                <a:cs typeface="Gill Sans"/>
                <a:sym typeface="Gill Sans"/>
              </a:rPr>
              <a:t>Testing is a </a:t>
            </a:r>
            <a:r>
              <a:rPr b="1" lang="en-GB" sz="1800">
                <a:latin typeface="Gill Sans"/>
                <a:ea typeface="Gill Sans"/>
                <a:cs typeface="Gill Sans"/>
                <a:sym typeface="Gill Sans"/>
              </a:rPr>
              <a:t>distressing</a:t>
            </a:r>
            <a:r>
              <a:rPr lang="en-GB" sz="1800">
                <a:latin typeface="Gill Sans"/>
                <a:ea typeface="Gill Sans"/>
                <a:cs typeface="Gill Sans"/>
                <a:sym typeface="Gill Sans"/>
              </a:rPr>
              <a:t> experience</a:t>
            </a:r>
            <a:endParaRPr sz="1800">
              <a:latin typeface="Gill Sans"/>
              <a:ea typeface="Gill Sans"/>
              <a:cs typeface="Gill Sans"/>
              <a:sym typeface="Gill Sans"/>
            </a:endParaRPr>
          </a:p>
          <a:p>
            <a:pPr indent="-342900" lvl="0" marL="457200" rtl="0" algn="l">
              <a:spcBef>
                <a:spcPts val="0"/>
              </a:spcBef>
              <a:spcAft>
                <a:spcPts val="0"/>
              </a:spcAft>
              <a:buSzPts val="1800"/>
              <a:buFont typeface="Gill Sans"/>
              <a:buChar char="-"/>
            </a:pPr>
            <a:r>
              <a:rPr b="1" lang="en-GB" sz="1800">
                <a:latin typeface="Gill Sans"/>
                <a:ea typeface="Gill Sans"/>
                <a:cs typeface="Gill Sans"/>
                <a:sym typeface="Gill Sans"/>
              </a:rPr>
              <a:t>Pressure</a:t>
            </a:r>
            <a:r>
              <a:rPr lang="en-GB" sz="1800">
                <a:latin typeface="Gill Sans"/>
                <a:ea typeface="Gill Sans"/>
                <a:cs typeface="Gill Sans"/>
                <a:sym typeface="Gill Sans"/>
              </a:rPr>
              <a:t> to perform</a:t>
            </a:r>
            <a:endParaRPr sz="1800">
              <a:latin typeface="Gill Sans"/>
              <a:ea typeface="Gill Sans"/>
              <a:cs typeface="Gill Sans"/>
              <a:sym typeface="Gill Sans"/>
            </a:endParaRPr>
          </a:p>
          <a:p>
            <a:pPr indent="-342900" lvl="0" marL="457200" rtl="0" algn="l">
              <a:spcBef>
                <a:spcPts val="0"/>
              </a:spcBef>
              <a:spcAft>
                <a:spcPts val="0"/>
              </a:spcAft>
              <a:buSzPts val="1800"/>
              <a:buFont typeface="Gill Sans"/>
              <a:buChar char="-"/>
            </a:pPr>
            <a:r>
              <a:rPr lang="en-GB" sz="1800">
                <a:latin typeface="Gill Sans"/>
                <a:ea typeface="Gill Sans"/>
                <a:cs typeface="Gill Sans"/>
                <a:sym typeface="Gill Sans"/>
              </a:rPr>
              <a:t>Feeling of </a:t>
            </a:r>
            <a:r>
              <a:rPr b="1" lang="en-GB" sz="1800">
                <a:latin typeface="Gill Sans"/>
                <a:ea typeface="Gill Sans"/>
                <a:cs typeface="Gill Sans"/>
                <a:sym typeface="Gill Sans"/>
              </a:rPr>
              <a:t>inadequacy</a:t>
            </a:r>
            <a:endParaRPr b="1" sz="1800">
              <a:latin typeface="Gill Sans"/>
              <a:ea typeface="Gill Sans"/>
              <a:cs typeface="Gill Sans"/>
              <a:sym typeface="Gill Sans"/>
            </a:endParaRPr>
          </a:p>
          <a:p>
            <a:pPr indent="-342900" lvl="0" marL="457200" rtl="0" algn="l">
              <a:spcBef>
                <a:spcPts val="0"/>
              </a:spcBef>
              <a:spcAft>
                <a:spcPts val="0"/>
              </a:spcAft>
              <a:buSzPts val="1800"/>
              <a:buFont typeface="Gill Sans"/>
              <a:buChar char="-"/>
            </a:pPr>
            <a:r>
              <a:rPr lang="en-GB" sz="1800">
                <a:latin typeface="Gill Sans"/>
                <a:ea typeface="Gill Sans"/>
                <a:cs typeface="Gill Sans"/>
                <a:sym typeface="Gill Sans"/>
              </a:rPr>
              <a:t>Feeling</a:t>
            </a:r>
            <a:r>
              <a:rPr lang="en-GB" sz="1800">
                <a:latin typeface="Gill Sans"/>
                <a:ea typeface="Gill Sans"/>
                <a:cs typeface="Gill Sans"/>
                <a:sym typeface="Gill Sans"/>
              </a:rPr>
              <a:t> like a </a:t>
            </a:r>
            <a:r>
              <a:rPr b="1" lang="en-GB" sz="1800">
                <a:latin typeface="Gill Sans"/>
                <a:ea typeface="Gill Sans"/>
                <a:cs typeface="Gill Sans"/>
                <a:sym typeface="Gill Sans"/>
              </a:rPr>
              <a:t>fool</a:t>
            </a:r>
            <a:r>
              <a:rPr lang="en-GB" sz="1800">
                <a:latin typeface="Gill Sans"/>
                <a:ea typeface="Gill Sans"/>
                <a:cs typeface="Gill Sans"/>
                <a:sym typeface="Gill Sans"/>
              </a:rPr>
              <a:t> in front of people…</a:t>
            </a:r>
            <a:endParaRPr sz="1800">
              <a:latin typeface="Gill Sans"/>
              <a:ea typeface="Gill Sans"/>
              <a:cs typeface="Gill Sans"/>
              <a:sym typeface="Gill Sans"/>
            </a:endParaRPr>
          </a:p>
        </p:txBody>
      </p:sp>
      <p:pic>
        <p:nvPicPr>
          <p:cNvPr id="726" name="Google Shape;726;p107"/>
          <p:cNvPicPr preferRelativeResize="0"/>
          <p:nvPr/>
        </p:nvPicPr>
        <p:blipFill rotWithShape="1">
          <a:blip r:embed="rId3">
            <a:alphaModFix/>
          </a:blip>
          <a:srcRect b="0" l="0" r="0" t="0"/>
          <a:stretch/>
        </p:blipFill>
        <p:spPr>
          <a:xfrm>
            <a:off x="871025" y="2746353"/>
            <a:ext cx="1909512" cy="1907675"/>
          </a:xfrm>
          <a:prstGeom prst="rect">
            <a:avLst/>
          </a:prstGeom>
          <a:noFill/>
          <a:ln>
            <a:noFill/>
          </a:ln>
        </p:spPr>
      </p:pic>
      <p:sp>
        <p:nvSpPr>
          <p:cNvPr id="727" name="Google Shape;727;p107"/>
          <p:cNvSpPr txBox="1"/>
          <p:nvPr/>
        </p:nvSpPr>
        <p:spPr>
          <a:xfrm>
            <a:off x="2841857" y="4206722"/>
            <a:ext cx="1653000" cy="447300"/>
          </a:xfrm>
          <a:prstGeom prst="rect">
            <a:avLst/>
          </a:prstGeom>
          <a:noFill/>
          <a:ln>
            <a:noFill/>
          </a:ln>
        </p:spPr>
        <p:txBody>
          <a:bodyPr anchorCtr="0" anchor="t" bIns="69050" lIns="138100" spcFirstLastPara="1" rIns="138100" wrap="square" tIns="69050">
            <a:spAutoFit/>
          </a:bodyPr>
          <a:lstStyle/>
          <a:p>
            <a:pPr indent="0" lvl="0" marL="0" marR="0" rtl="0" algn="l">
              <a:lnSpc>
                <a:spcPct val="100000"/>
              </a:lnSpc>
              <a:spcBef>
                <a:spcPts val="0"/>
              </a:spcBef>
              <a:spcAft>
                <a:spcPts val="0"/>
              </a:spcAft>
              <a:buClr>
                <a:srgbClr val="808080"/>
              </a:buClr>
              <a:buSzPts val="1800"/>
              <a:buFont typeface="Times New Roman"/>
              <a:buNone/>
            </a:pPr>
            <a:r>
              <a:rPr i="0" lang="en-GB" sz="1000" u="none">
                <a:solidFill>
                  <a:schemeClr val="dk1"/>
                </a:solidFill>
                <a:latin typeface="Gill Sans"/>
                <a:ea typeface="Gill Sans"/>
                <a:cs typeface="Gill Sans"/>
                <a:sym typeface="Gill Sans"/>
              </a:rPr>
              <a:t>(Illust</a:t>
            </a:r>
            <a:r>
              <a:rPr lang="en-GB" sz="1000">
                <a:solidFill>
                  <a:schemeClr val="dk1"/>
                </a:solidFill>
                <a:latin typeface="Gill Sans"/>
                <a:ea typeface="Gill Sans"/>
                <a:cs typeface="Gill Sans"/>
                <a:sym typeface="Gill Sans"/>
              </a:rPr>
              <a:t>ration </a:t>
            </a:r>
            <a:r>
              <a:rPr i="0" lang="en-GB" sz="1000" u="none">
                <a:solidFill>
                  <a:schemeClr val="dk1"/>
                </a:solidFill>
                <a:latin typeface="Gill Sans"/>
                <a:ea typeface="Gill Sans"/>
                <a:cs typeface="Gill Sans"/>
                <a:sym typeface="Gill Sans"/>
              </a:rPr>
              <a:t>from “Paper Prototyping” by Snyder)</a:t>
            </a:r>
            <a:endParaRPr sz="600">
              <a:solidFill>
                <a:schemeClr val="dk1"/>
              </a:solidFill>
              <a:latin typeface="Gill Sans"/>
              <a:ea typeface="Gill Sans"/>
              <a:cs typeface="Gill Sans"/>
              <a:sym typeface="Gill Sans"/>
            </a:endParaRPr>
          </a:p>
        </p:txBody>
      </p:sp>
      <p:sp>
        <p:nvSpPr>
          <p:cNvPr id="728" name="Google Shape;728;p107"/>
          <p:cNvSpPr txBox="1"/>
          <p:nvPr/>
        </p:nvSpPr>
        <p:spPr>
          <a:xfrm>
            <a:off x="4310075" y="1453350"/>
            <a:ext cx="4296600" cy="2678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Gill Sans"/>
              <a:buChar char="-"/>
            </a:pPr>
            <a:r>
              <a:rPr lang="en-GB" sz="1800">
                <a:latin typeface="Gill Sans"/>
                <a:ea typeface="Gill Sans"/>
                <a:cs typeface="Gill Sans"/>
                <a:sym typeface="Gill Sans"/>
              </a:rPr>
              <a:t>Follow human subject protocols</a:t>
            </a:r>
            <a:endParaRPr sz="1800">
              <a:latin typeface="Gill Sans"/>
              <a:ea typeface="Gill Sans"/>
              <a:cs typeface="Gill Sans"/>
              <a:sym typeface="Gill Sans"/>
            </a:endParaRPr>
          </a:p>
          <a:p>
            <a:pPr indent="-342900" lvl="1" marL="914400" rtl="0" algn="l">
              <a:spcBef>
                <a:spcPts val="0"/>
              </a:spcBef>
              <a:spcAft>
                <a:spcPts val="0"/>
              </a:spcAft>
              <a:buSzPts val="1800"/>
              <a:buFont typeface="Gill Sans"/>
              <a:buChar char="-"/>
            </a:pPr>
            <a:r>
              <a:rPr lang="en-GB" sz="1800">
                <a:latin typeface="Gill Sans"/>
                <a:ea typeface="Gill Sans"/>
                <a:cs typeface="Gill Sans"/>
                <a:sym typeface="Gill Sans"/>
              </a:rPr>
              <a:t>Keep </a:t>
            </a:r>
            <a:r>
              <a:rPr b="1" lang="en-GB" sz="1800">
                <a:latin typeface="Gill Sans"/>
                <a:ea typeface="Gill Sans"/>
                <a:cs typeface="Gill Sans"/>
                <a:sym typeface="Gill Sans"/>
              </a:rPr>
              <a:t>confidentiality</a:t>
            </a:r>
            <a:endParaRPr b="1" sz="1800">
              <a:latin typeface="Gill Sans"/>
              <a:ea typeface="Gill Sans"/>
              <a:cs typeface="Gill Sans"/>
              <a:sym typeface="Gill Sans"/>
            </a:endParaRPr>
          </a:p>
          <a:p>
            <a:pPr indent="-342900" lvl="1" marL="914400" rtl="0" algn="l">
              <a:spcBef>
                <a:spcPts val="0"/>
              </a:spcBef>
              <a:spcAft>
                <a:spcPts val="0"/>
              </a:spcAft>
              <a:buSzPts val="1800"/>
              <a:buFont typeface="Gill Sans"/>
              <a:buChar char="-"/>
            </a:pPr>
            <a:r>
              <a:rPr lang="en-GB" sz="1800">
                <a:latin typeface="Gill Sans"/>
                <a:ea typeface="Gill Sans"/>
                <a:cs typeface="Gill Sans"/>
                <a:sym typeface="Gill Sans"/>
              </a:rPr>
              <a:t>Keep </a:t>
            </a:r>
            <a:r>
              <a:rPr b="1" lang="en-GB" sz="1800">
                <a:latin typeface="Gill Sans"/>
                <a:ea typeface="Gill Sans"/>
                <a:cs typeface="Gill Sans"/>
                <a:sym typeface="Gill Sans"/>
              </a:rPr>
              <a:t>anonymity</a:t>
            </a:r>
            <a:endParaRPr b="1" sz="1800">
              <a:latin typeface="Gill Sans"/>
              <a:ea typeface="Gill Sans"/>
              <a:cs typeface="Gill Sans"/>
              <a:sym typeface="Gill Sans"/>
            </a:endParaRPr>
          </a:p>
          <a:p>
            <a:pPr indent="-342900" lvl="1" marL="914400" rtl="0" algn="l">
              <a:spcBef>
                <a:spcPts val="0"/>
              </a:spcBef>
              <a:spcAft>
                <a:spcPts val="0"/>
              </a:spcAft>
              <a:buSzPts val="1800"/>
              <a:buFont typeface="Gill Sans"/>
              <a:buChar char="-"/>
            </a:pPr>
            <a:r>
              <a:rPr lang="en-GB" sz="1800">
                <a:latin typeface="Gill Sans"/>
                <a:ea typeface="Gill Sans"/>
                <a:cs typeface="Gill Sans"/>
                <a:sym typeface="Gill Sans"/>
              </a:rPr>
              <a:t>Respect </a:t>
            </a:r>
            <a:r>
              <a:rPr b="1" lang="en-GB" sz="1800">
                <a:latin typeface="Gill Sans"/>
                <a:ea typeface="Gill Sans"/>
                <a:cs typeface="Gill Sans"/>
                <a:sym typeface="Gill Sans"/>
              </a:rPr>
              <a:t>user preference</a:t>
            </a:r>
            <a:endParaRPr b="1" sz="1800">
              <a:latin typeface="Gill Sans"/>
              <a:ea typeface="Gill Sans"/>
              <a:cs typeface="Gill Sans"/>
              <a:sym typeface="Gill Sans"/>
            </a:endParaRPr>
          </a:p>
          <a:p>
            <a:pPr indent="-342900" lvl="1" marL="914400" rtl="0" algn="l">
              <a:spcBef>
                <a:spcPts val="0"/>
              </a:spcBef>
              <a:spcAft>
                <a:spcPts val="0"/>
              </a:spcAft>
              <a:buSzPts val="1800"/>
              <a:buFont typeface="Gill Sans"/>
              <a:buChar char="-"/>
            </a:pPr>
            <a:r>
              <a:rPr lang="en-GB" sz="1800">
                <a:latin typeface="Gill Sans"/>
                <a:ea typeface="Gill Sans"/>
                <a:cs typeface="Gill Sans"/>
                <a:sym typeface="Gill Sans"/>
              </a:rPr>
              <a:t>…</a:t>
            </a:r>
            <a:endParaRPr sz="1800">
              <a:latin typeface="Gill Sans"/>
              <a:ea typeface="Gill Sans"/>
              <a:cs typeface="Gill Sans"/>
              <a:sym typeface="Gill Sans"/>
            </a:endParaRPr>
          </a:p>
          <a:p>
            <a:pPr indent="-342900" lvl="0" marL="457200" rtl="0" algn="l">
              <a:spcBef>
                <a:spcPts val="0"/>
              </a:spcBef>
              <a:spcAft>
                <a:spcPts val="0"/>
              </a:spcAft>
              <a:buSzPts val="1800"/>
              <a:buFont typeface="Gill Sans"/>
              <a:buChar char="-"/>
            </a:pPr>
            <a:r>
              <a:rPr lang="en-GB" sz="1800">
                <a:latin typeface="Gill Sans"/>
                <a:ea typeface="Gill Sans"/>
                <a:cs typeface="Gill Sans"/>
                <a:sym typeface="Gill Sans"/>
              </a:rPr>
              <a:t>Beware of legal requirements</a:t>
            </a:r>
            <a:endParaRPr sz="1800">
              <a:latin typeface="Gill Sans"/>
              <a:ea typeface="Gill Sans"/>
              <a:cs typeface="Gill Sans"/>
              <a:sym typeface="Gill Sans"/>
            </a:endParaRPr>
          </a:p>
          <a:p>
            <a:pPr indent="-342900" lvl="1" marL="914400" rtl="0" algn="l">
              <a:spcBef>
                <a:spcPts val="0"/>
              </a:spcBef>
              <a:spcAft>
                <a:spcPts val="0"/>
              </a:spcAft>
              <a:buSzPts val="1800"/>
              <a:buFont typeface="Gill Sans"/>
              <a:buChar char="-"/>
            </a:pPr>
            <a:r>
              <a:rPr b="1" lang="en-GB" sz="1800">
                <a:latin typeface="Gill Sans"/>
                <a:ea typeface="Gill Sans"/>
                <a:cs typeface="Gill Sans"/>
                <a:sym typeface="Gill Sans"/>
              </a:rPr>
              <a:t>Consent form</a:t>
            </a:r>
            <a:endParaRPr b="1" sz="1800">
              <a:latin typeface="Gill Sans"/>
              <a:ea typeface="Gill Sans"/>
              <a:cs typeface="Gill Sans"/>
              <a:sym typeface="Gill Sans"/>
            </a:endParaRPr>
          </a:p>
          <a:p>
            <a:pPr indent="-342900" lvl="1" marL="914400" rtl="0" algn="l">
              <a:spcBef>
                <a:spcPts val="0"/>
              </a:spcBef>
              <a:spcAft>
                <a:spcPts val="0"/>
              </a:spcAft>
              <a:buSzPts val="1800"/>
              <a:buFont typeface="Gill Sans"/>
              <a:buChar char="-"/>
            </a:pPr>
            <a:r>
              <a:rPr b="1" lang="en-GB" sz="1800">
                <a:latin typeface="Gill Sans"/>
                <a:ea typeface="Gill Sans"/>
                <a:cs typeface="Gill Sans"/>
                <a:sym typeface="Gill Sans"/>
              </a:rPr>
              <a:t>Ethical concerns</a:t>
            </a:r>
            <a:endParaRPr b="1" sz="1800">
              <a:latin typeface="Gill Sans"/>
              <a:ea typeface="Gill Sans"/>
              <a:cs typeface="Gill Sans"/>
              <a:sym typeface="Gill Sans"/>
            </a:endParaRPr>
          </a:p>
          <a:p>
            <a:pPr indent="-342900" lvl="1" marL="914400" rtl="0" algn="l">
              <a:spcBef>
                <a:spcPts val="0"/>
              </a:spcBef>
              <a:spcAft>
                <a:spcPts val="0"/>
              </a:spcAft>
              <a:buSzPts val="1800"/>
              <a:buFont typeface="Gill Sans"/>
              <a:buChar char="-"/>
            </a:pPr>
            <a:r>
              <a:rPr lang="en-GB" sz="1800">
                <a:latin typeface="Gill Sans"/>
                <a:ea typeface="Gill Sans"/>
                <a:cs typeface="Gill Sans"/>
                <a:sym typeface="Gill Sans"/>
              </a:rPr>
              <a:t>…</a:t>
            </a:r>
            <a:endParaRPr sz="1800">
              <a:latin typeface="Gill Sans"/>
              <a:ea typeface="Gill Sans"/>
              <a:cs typeface="Gill Sans"/>
              <a:sym typeface="Gill Sans"/>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108"/>
          <p:cNvSpPr/>
          <p:nvPr/>
        </p:nvSpPr>
        <p:spPr>
          <a:xfrm>
            <a:off x="1094525" y="2796650"/>
            <a:ext cx="4852500" cy="1655400"/>
          </a:xfrm>
          <a:prstGeom prst="rect">
            <a:avLst/>
          </a:prstGeom>
          <a:solidFill>
            <a:srgbClr val="F3F3F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08"/>
          <p:cNvSpPr txBox="1"/>
          <p:nvPr/>
        </p:nvSpPr>
        <p:spPr>
          <a:xfrm>
            <a:off x="1111775" y="4062925"/>
            <a:ext cx="193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CC4125"/>
                </a:solidFill>
                <a:latin typeface="Gill Sans"/>
                <a:ea typeface="Gill Sans"/>
                <a:cs typeface="Gill Sans"/>
                <a:sym typeface="Gill Sans"/>
              </a:rPr>
              <a:t>After</a:t>
            </a:r>
            <a:r>
              <a:rPr b="1" lang="en-GB">
                <a:solidFill>
                  <a:srgbClr val="CC4125"/>
                </a:solidFill>
                <a:latin typeface="Gill Sans"/>
                <a:ea typeface="Gill Sans"/>
                <a:cs typeface="Gill Sans"/>
                <a:sym typeface="Gill Sans"/>
              </a:rPr>
              <a:t> Experiments</a:t>
            </a:r>
            <a:endParaRPr b="1">
              <a:solidFill>
                <a:srgbClr val="CC4125"/>
              </a:solidFill>
              <a:latin typeface="Gill Sans"/>
              <a:ea typeface="Gill Sans"/>
              <a:cs typeface="Gill Sans"/>
              <a:sym typeface="Gill Sans"/>
            </a:endParaRPr>
          </a:p>
        </p:txBody>
      </p:sp>
      <p:sp>
        <p:nvSpPr>
          <p:cNvPr id="735" name="Google Shape;735;p10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Gill Sans"/>
                <a:ea typeface="Gill Sans"/>
                <a:cs typeface="Gill Sans"/>
                <a:sym typeface="Gill Sans"/>
              </a:rPr>
              <a:t>Expanding Step5: Set Instructions &amp; Procedures</a:t>
            </a:r>
            <a:endParaRPr b="1">
              <a:latin typeface="Gill Sans"/>
              <a:ea typeface="Gill Sans"/>
              <a:cs typeface="Gill Sans"/>
              <a:sym typeface="Gill Sans"/>
            </a:endParaRPr>
          </a:p>
        </p:txBody>
      </p:sp>
      <p:sp>
        <p:nvSpPr>
          <p:cNvPr id="736" name="Google Shape;736;p108"/>
          <p:cNvSpPr/>
          <p:nvPr/>
        </p:nvSpPr>
        <p:spPr>
          <a:xfrm>
            <a:off x="1094525" y="910825"/>
            <a:ext cx="6827400" cy="18858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7" name="Google Shape;737;p108"/>
          <p:cNvPicPr preferRelativeResize="0"/>
          <p:nvPr/>
        </p:nvPicPr>
        <p:blipFill>
          <a:blip r:embed="rId3">
            <a:alphaModFix/>
          </a:blip>
          <a:stretch>
            <a:fillRect/>
          </a:stretch>
        </p:blipFill>
        <p:spPr>
          <a:xfrm>
            <a:off x="1187975" y="1124200"/>
            <a:ext cx="6768026" cy="3238601"/>
          </a:xfrm>
          <a:prstGeom prst="rect">
            <a:avLst/>
          </a:prstGeom>
          <a:noFill/>
          <a:ln>
            <a:noFill/>
          </a:ln>
        </p:spPr>
      </p:pic>
      <p:sp>
        <p:nvSpPr>
          <p:cNvPr id="738" name="Google Shape;738;p108"/>
          <p:cNvSpPr txBox="1"/>
          <p:nvPr/>
        </p:nvSpPr>
        <p:spPr>
          <a:xfrm>
            <a:off x="1094525" y="834625"/>
            <a:ext cx="208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CC4125"/>
                </a:solidFill>
                <a:latin typeface="Gill Sans"/>
                <a:ea typeface="Gill Sans"/>
                <a:cs typeface="Gill Sans"/>
                <a:sym typeface="Gill Sans"/>
              </a:rPr>
              <a:t>Before Experiments</a:t>
            </a:r>
            <a:endParaRPr b="1">
              <a:solidFill>
                <a:srgbClr val="CC4125"/>
              </a:solidFill>
              <a:latin typeface="Gill Sans"/>
              <a:ea typeface="Gill Sans"/>
              <a:cs typeface="Gill Sans"/>
              <a:sym typeface="Gill Sans"/>
            </a:endParaRPr>
          </a:p>
        </p:txBody>
      </p:sp>
      <p:sp>
        <p:nvSpPr>
          <p:cNvPr id="739" name="Google Shape;739;p108"/>
          <p:cNvSpPr txBox="1"/>
          <p:nvPr/>
        </p:nvSpPr>
        <p:spPr>
          <a:xfrm>
            <a:off x="5985925" y="2720425"/>
            <a:ext cx="2083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CC4125"/>
                </a:solidFill>
                <a:latin typeface="Gill Sans"/>
                <a:ea typeface="Gill Sans"/>
                <a:cs typeface="Gill Sans"/>
                <a:sym typeface="Gill Sans"/>
              </a:rPr>
              <a:t>During</a:t>
            </a:r>
            <a:endParaRPr b="1">
              <a:solidFill>
                <a:srgbClr val="CC4125"/>
              </a:solidFill>
              <a:latin typeface="Gill Sans"/>
              <a:ea typeface="Gill Sans"/>
              <a:cs typeface="Gill Sans"/>
              <a:sym typeface="Gill Sans"/>
            </a:endParaRPr>
          </a:p>
          <a:p>
            <a:pPr indent="0" lvl="0" marL="0" rtl="0" algn="l">
              <a:spcBef>
                <a:spcPts val="0"/>
              </a:spcBef>
              <a:spcAft>
                <a:spcPts val="0"/>
              </a:spcAft>
              <a:buNone/>
            </a:pPr>
            <a:r>
              <a:rPr b="1" lang="en-GB">
                <a:solidFill>
                  <a:srgbClr val="CC4125"/>
                </a:solidFill>
                <a:latin typeface="Gill Sans"/>
                <a:ea typeface="Gill Sans"/>
                <a:cs typeface="Gill Sans"/>
                <a:sym typeface="Gill Sans"/>
              </a:rPr>
              <a:t>Experiments</a:t>
            </a:r>
            <a:endParaRPr b="1">
              <a:solidFill>
                <a:srgbClr val="CC4125"/>
              </a:solidFill>
              <a:latin typeface="Gill Sans"/>
              <a:ea typeface="Gill Sans"/>
              <a:cs typeface="Gill Sans"/>
              <a:sym typeface="Gill Sans"/>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109"/>
          <p:cNvSpPr/>
          <p:nvPr/>
        </p:nvSpPr>
        <p:spPr>
          <a:xfrm>
            <a:off x="987375" y="3413700"/>
            <a:ext cx="3184200" cy="704100"/>
          </a:xfrm>
          <a:prstGeom prst="wedgeRoundRectCallout">
            <a:avLst>
              <a:gd fmla="val 20613" name="adj1"/>
              <a:gd fmla="val -61959"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0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Gill Sans"/>
                <a:ea typeface="Gill Sans"/>
                <a:cs typeface="Gill Sans"/>
                <a:sym typeface="Gill Sans"/>
              </a:rPr>
              <a:t>Step5.1: Recruiting Participants</a:t>
            </a:r>
            <a:endParaRPr/>
          </a:p>
        </p:txBody>
      </p:sp>
      <p:pic>
        <p:nvPicPr>
          <p:cNvPr id="746" name="Google Shape;746;p109"/>
          <p:cNvPicPr preferRelativeResize="0"/>
          <p:nvPr/>
        </p:nvPicPr>
        <p:blipFill>
          <a:blip r:embed="rId3">
            <a:alphaModFix/>
          </a:blip>
          <a:stretch>
            <a:fillRect/>
          </a:stretch>
        </p:blipFill>
        <p:spPr>
          <a:xfrm>
            <a:off x="1899575" y="1526838"/>
            <a:ext cx="1355026" cy="1355026"/>
          </a:xfrm>
          <a:prstGeom prst="rect">
            <a:avLst/>
          </a:prstGeom>
          <a:noFill/>
          <a:ln>
            <a:noFill/>
          </a:ln>
        </p:spPr>
      </p:pic>
      <p:pic>
        <p:nvPicPr>
          <p:cNvPr id="747" name="Google Shape;747;p109"/>
          <p:cNvPicPr preferRelativeResize="0"/>
          <p:nvPr/>
        </p:nvPicPr>
        <p:blipFill>
          <a:blip r:embed="rId4">
            <a:alphaModFix/>
          </a:blip>
          <a:stretch>
            <a:fillRect/>
          </a:stretch>
        </p:blipFill>
        <p:spPr>
          <a:xfrm>
            <a:off x="5607000" y="1437376"/>
            <a:ext cx="1222850" cy="1444500"/>
          </a:xfrm>
          <a:prstGeom prst="rect">
            <a:avLst/>
          </a:prstGeom>
          <a:noFill/>
          <a:ln>
            <a:noFill/>
          </a:ln>
        </p:spPr>
      </p:pic>
      <p:sp>
        <p:nvSpPr>
          <p:cNvPr id="748" name="Google Shape;748;p109"/>
          <p:cNvSpPr txBox="1"/>
          <p:nvPr/>
        </p:nvSpPr>
        <p:spPr>
          <a:xfrm>
            <a:off x="1025788" y="2881875"/>
            <a:ext cx="3102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solidFill>
                  <a:schemeClr val="dk1"/>
                </a:solidFill>
                <a:latin typeface="Gill Sans"/>
                <a:ea typeface="Gill Sans"/>
                <a:cs typeface="Gill Sans"/>
                <a:sym typeface="Gill Sans"/>
              </a:rPr>
              <a:t>Determine </a:t>
            </a:r>
            <a:r>
              <a:rPr b="1" lang="en-GB" sz="2100">
                <a:solidFill>
                  <a:schemeClr val="dk1"/>
                </a:solidFill>
                <a:latin typeface="Gill Sans"/>
                <a:ea typeface="Gill Sans"/>
                <a:cs typeface="Gill Sans"/>
                <a:sym typeface="Gill Sans"/>
              </a:rPr>
              <a:t>Target Users</a:t>
            </a:r>
            <a:endParaRPr b="1" sz="2100">
              <a:solidFill>
                <a:schemeClr val="dk1"/>
              </a:solidFill>
              <a:latin typeface="Gill Sans"/>
              <a:ea typeface="Gill Sans"/>
              <a:cs typeface="Gill Sans"/>
              <a:sym typeface="Gill Sans"/>
            </a:endParaRPr>
          </a:p>
        </p:txBody>
      </p:sp>
      <p:sp>
        <p:nvSpPr>
          <p:cNvPr id="749" name="Google Shape;749;p109"/>
          <p:cNvSpPr txBox="1"/>
          <p:nvPr/>
        </p:nvSpPr>
        <p:spPr>
          <a:xfrm>
            <a:off x="4242325" y="2881875"/>
            <a:ext cx="3952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100">
                <a:solidFill>
                  <a:schemeClr val="dk1"/>
                </a:solidFill>
                <a:latin typeface="Gill Sans"/>
                <a:ea typeface="Gill Sans"/>
                <a:cs typeface="Gill Sans"/>
                <a:sym typeface="Gill Sans"/>
              </a:rPr>
              <a:t>Randomise</a:t>
            </a:r>
            <a:r>
              <a:rPr lang="en-GB" sz="2100">
                <a:solidFill>
                  <a:schemeClr val="dk1"/>
                </a:solidFill>
                <a:latin typeface="Gill Sans"/>
                <a:ea typeface="Gill Sans"/>
                <a:cs typeface="Gill Sans"/>
                <a:sym typeface="Gill Sans"/>
              </a:rPr>
              <a:t> User Characteristics</a:t>
            </a:r>
            <a:endParaRPr b="1" sz="2100">
              <a:solidFill>
                <a:schemeClr val="dk1"/>
              </a:solidFill>
              <a:latin typeface="Gill Sans"/>
              <a:ea typeface="Gill Sans"/>
              <a:cs typeface="Gill Sans"/>
              <a:sym typeface="Gill Sans"/>
            </a:endParaRPr>
          </a:p>
        </p:txBody>
      </p:sp>
      <p:sp>
        <p:nvSpPr>
          <p:cNvPr id="750" name="Google Shape;750;p109"/>
          <p:cNvSpPr txBox="1"/>
          <p:nvPr/>
        </p:nvSpPr>
        <p:spPr>
          <a:xfrm>
            <a:off x="949438" y="3350100"/>
            <a:ext cx="3255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666666"/>
                </a:solidFill>
                <a:latin typeface="Gill Sans"/>
                <a:ea typeface="Gill Sans"/>
                <a:cs typeface="Gill Sans"/>
                <a:sym typeface="Gill Sans"/>
              </a:rPr>
              <a:t>Do we need to focus on </a:t>
            </a:r>
            <a:r>
              <a:rPr b="1" lang="en-GB">
                <a:solidFill>
                  <a:srgbClr val="666666"/>
                </a:solidFill>
                <a:latin typeface="Gill Sans"/>
                <a:ea typeface="Gill Sans"/>
                <a:cs typeface="Gill Sans"/>
                <a:sym typeface="Gill Sans"/>
              </a:rPr>
              <a:t>certain groups</a:t>
            </a:r>
            <a:r>
              <a:rPr lang="en-GB">
                <a:solidFill>
                  <a:srgbClr val="666666"/>
                </a:solidFill>
                <a:latin typeface="Gill Sans"/>
                <a:ea typeface="Gill Sans"/>
                <a:cs typeface="Gill Sans"/>
                <a:sym typeface="Gill Sans"/>
              </a:rPr>
              <a:t> of users? </a:t>
            </a:r>
            <a:r>
              <a:rPr b="1" lang="en-GB">
                <a:solidFill>
                  <a:srgbClr val="666666"/>
                </a:solidFill>
                <a:latin typeface="Gill Sans"/>
                <a:ea typeface="Gill Sans"/>
                <a:cs typeface="Gill Sans"/>
                <a:sym typeface="Gill Sans"/>
              </a:rPr>
              <a:t>What exact user groups</a:t>
            </a:r>
            <a:r>
              <a:rPr lang="en-GB">
                <a:solidFill>
                  <a:srgbClr val="666666"/>
                </a:solidFill>
                <a:latin typeface="Gill Sans"/>
                <a:ea typeface="Gill Sans"/>
                <a:cs typeface="Gill Sans"/>
                <a:sym typeface="Gill Sans"/>
              </a:rPr>
              <a:t> do we want to focus on?</a:t>
            </a:r>
            <a:endParaRPr b="1">
              <a:solidFill>
                <a:srgbClr val="666666"/>
              </a:solidFill>
              <a:latin typeface="Gill Sans"/>
              <a:ea typeface="Gill Sans"/>
              <a:cs typeface="Gill Sans"/>
              <a:sym typeface="Gill Sans"/>
            </a:endParaRPr>
          </a:p>
        </p:txBody>
      </p:sp>
      <p:sp>
        <p:nvSpPr>
          <p:cNvPr id="751" name="Google Shape;751;p109"/>
          <p:cNvSpPr/>
          <p:nvPr/>
        </p:nvSpPr>
        <p:spPr>
          <a:xfrm>
            <a:off x="4626325" y="3413700"/>
            <a:ext cx="3184200" cy="704100"/>
          </a:xfrm>
          <a:prstGeom prst="wedgeRoundRectCallout">
            <a:avLst>
              <a:gd fmla="val -21739" name="adj1"/>
              <a:gd fmla="val -65222"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09"/>
          <p:cNvSpPr txBox="1"/>
          <p:nvPr/>
        </p:nvSpPr>
        <p:spPr>
          <a:xfrm>
            <a:off x="4590775" y="3328250"/>
            <a:ext cx="3255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solidFill>
                  <a:srgbClr val="666666"/>
                </a:solidFill>
                <a:latin typeface="Gill Sans"/>
                <a:ea typeface="Gill Sans"/>
                <a:cs typeface="Gill Sans"/>
                <a:sym typeface="Gill Sans"/>
              </a:rPr>
              <a:t>Prevent</a:t>
            </a:r>
            <a:r>
              <a:rPr lang="en-GB">
                <a:solidFill>
                  <a:srgbClr val="666666"/>
                </a:solidFill>
                <a:latin typeface="Gill Sans"/>
                <a:ea typeface="Gill Sans"/>
                <a:cs typeface="Gill Sans"/>
                <a:sym typeface="Gill Sans"/>
              </a:rPr>
              <a:t> user characteristics </a:t>
            </a:r>
            <a:r>
              <a:rPr b="1" lang="en-GB">
                <a:solidFill>
                  <a:srgbClr val="666666"/>
                </a:solidFill>
                <a:latin typeface="Gill Sans"/>
                <a:ea typeface="Gill Sans"/>
                <a:cs typeface="Gill Sans"/>
                <a:sym typeface="Gill Sans"/>
              </a:rPr>
              <a:t>from</a:t>
            </a:r>
            <a:r>
              <a:rPr lang="en-GB">
                <a:solidFill>
                  <a:srgbClr val="666666"/>
                </a:solidFill>
                <a:latin typeface="Gill Sans"/>
                <a:ea typeface="Gill Sans"/>
                <a:cs typeface="Gill Sans"/>
                <a:sym typeface="Gill Sans"/>
              </a:rPr>
              <a:t> being </a:t>
            </a:r>
            <a:r>
              <a:rPr b="1" lang="en-GB">
                <a:solidFill>
                  <a:srgbClr val="666666"/>
                </a:solidFill>
                <a:latin typeface="Gill Sans"/>
                <a:ea typeface="Gill Sans"/>
                <a:cs typeface="Gill Sans"/>
                <a:sym typeface="Gill Sans"/>
              </a:rPr>
              <a:t>biased</a:t>
            </a:r>
            <a:r>
              <a:rPr lang="en-GB">
                <a:solidFill>
                  <a:srgbClr val="666666"/>
                </a:solidFill>
                <a:latin typeface="Gill Sans"/>
                <a:ea typeface="Gill Sans"/>
                <a:cs typeface="Gill Sans"/>
                <a:sym typeface="Gill Sans"/>
              </a:rPr>
              <a:t> against some factors (e.g. age, gender, etc)</a:t>
            </a:r>
            <a:endParaRPr b="1">
              <a:solidFill>
                <a:srgbClr val="666666"/>
              </a:solidFill>
              <a:latin typeface="Gill Sans"/>
              <a:ea typeface="Gill Sans"/>
              <a:cs typeface="Gill Sans"/>
              <a:sym typeface="Gill Sans"/>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11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Gill Sans"/>
                <a:ea typeface="Gill Sans"/>
                <a:cs typeface="Gill Sans"/>
                <a:sym typeface="Gill Sans"/>
              </a:rPr>
              <a:t>Randomisation: Ideal and Practical</a:t>
            </a:r>
            <a:endParaRPr b="1">
              <a:latin typeface="Gill Sans"/>
              <a:ea typeface="Gill Sans"/>
              <a:cs typeface="Gill Sans"/>
              <a:sym typeface="Gill Sans"/>
            </a:endParaRPr>
          </a:p>
        </p:txBody>
      </p:sp>
      <p:sp>
        <p:nvSpPr>
          <p:cNvPr id="758" name="Google Shape;758;p110"/>
          <p:cNvSpPr/>
          <p:nvPr/>
        </p:nvSpPr>
        <p:spPr>
          <a:xfrm>
            <a:off x="987400" y="1709725"/>
            <a:ext cx="3184200" cy="2556600"/>
          </a:xfrm>
          <a:prstGeom prst="wedgeRoundRectCallout">
            <a:avLst>
              <a:gd fmla="val 20468" name="adj1"/>
              <a:gd fmla="val -55738"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10"/>
          <p:cNvSpPr txBox="1"/>
          <p:nvPr/>
        </p:nvSpPr>
        <p:spPr>
          <a:xfrm>
            <a:off x="1025800" y="1177900"/>
            <a:ext cx="31026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100">
                <a:solidFill>
                  <a:schemeClr val="dk1"/>
                </a:solidFill>
                <a:latin typeface="Gill Sans"/>
                <a:ea typeface="Gill Sans"/>
                <a:cs typeface="Gill Sans"/>
                <a:sym typeface="Gill Sans"/>
              </a:rPr>
              <a:t>Ideal Randomisation</a:t>
            </a:r>
            <a:endParaRPr b="1" sz="2100">
              <a:solidFill>
                <a:schemeClr val="dk1"/>
              </a:solidFill>
              <a:latin typeface="Gill Sans"/>
              <a:ea typeface="Gill Sans"/>
              <a:cs typeface="Gill Sans"/>
              <a:sym typeface="Gill Sans"/>
            </a:endParaRPr>
          </a:p>
        </p:txBody>
      </p:sp>
      <p:sp>
        <p:nvSpPr>
          <p:cNvPr id="760" name="Google Shape;760;p110"/>
          <p:cNvSpPr txBox="1"/>
          <p:nvPr/>
        </p:nvSpPr>
        <p:spPr>
          <a:xfrm>
            <a:off x="4242338" y="1177900"/>
            <a:ext cx="39522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100">
                <a:solidFill>
                  <a:schemeClr val="dk1"/>
                </a:solidFill>
                <a:latin typeface="Gill Sans"/>
                <a:ea typeface="Gill Sans"/>
                <a:cs typeface="Gill Sans"/>
                <a:sym typeface="Gill Sans"/>
              </a:rPr>
              <a:t>Practical Randomisation</a:t>
            </a:r>
            <a:endParaRPr sz="2100">
              <a:solidFill>
                <a:schemeClr val="dk1"/>
              </a:solidFill>
              <a:latin typeface="Gill Sans"/>
              <a:ea typeface="Gill Sans"/>
              <a:cs typeface="Gill Sans"/>
              <a:sym typeface="Gill Sans"/>
            </a:endParaRPr>
          </a:p>
        </p:txBody>
      </p:sp>
      <p:sp>
        <p:nvSpPr>
          <p:cNvPr id="761" name="Google Shape;761;p110"/>
          <p:cNvSpPr txBox="1"/>
          <p:nvPr/>
        </p:nvSpPr>
        <p:spPr>
          <a:xfrm>
            <a:off x="1114600" y="1749625"/>
            <a:ext cx="2929800" cy="2539800"/>
          </a:xfrm>
          <a:prstGeom prst="rect">
            <a:avLst/>
          </a:prstGeom>
          <a:noFill/>
          <a:ln>
            <a:noFill/>
          </a:ln>
        </p:spPr>
        <p:txBody>
          <a:bodyPr anchorCtr="0" anchor="t" bIns="91425" lIns="91425" spcFirstLastPara="1" rIns="91425" wrap="square" tIns="91425">
            <a:spAutoFit/>
          </a:bodyPr>
          <a:lstStyle/>
          <a:p>
            <a:pPr indent="-197949" lvl="0" marL="179999" rtl="0" algn="l">
              <a:spcBef>
                <a:spcPts val="0"/>
              </a:spcBef>
              <a:spcAft>
                <a:spcPts val="0"/>
              </a:spcAft>
              <a:buClr>
                <a:srgbClr val="666666"/>
              </a:buClr>
              <a:buSzPts val="1700"/>
              <a:buFont typeface="Gill Sans"/>
              <a:buChar char="❏"/>
            </a:pPr>
            <a:r>
              <a:rPr lang="en-GB" sz="1700">
                <a:solidFill>
                  <a:srgbClr val="666666"/>
                </a:solidFill>
                <a:latin typeface="Gill Sans"/>
                <a:ea typeface="Gill Sans"/>
                <a:cs typeface="Gill Sans"/>
                <a:sym typeface="Gill Sans"/>
              </a:rPr>
              <a:t>randomises all possible participant characteristics;</a:t>
            </a:r>
            <a:endParaRPr sz="1700">
              <a:solidFill>
                <a:srgbClr val="666666"/>
              </a:solidFill>
              <a:latin typeface="Gill Sans"/>
              <a:ea typeface="Gill Sans"/>
              <a:cs typeface="Gill Sans"/>
              <a:sym typeface="Gill Sans"/>
            </a:endParaRPr>
          </a:p>
          <a:p>
            <a:pPr indent="-197949" lvl="0" marL="179999" rtl="0" algn="l">
              <a:spcBef>
                <a:spcPts val="0"/>
              </a:spcBef>
              <a:spcAft>
                <a:spcPts val="0"/>
              </a:spcAft>
              <a:buClr>
                <a:srgbClr val="666666"/>
              </a:buClr>
              <a:buSzPts val="1700"/>
              <a:buFont typeface="Gill Sans"/>
              <a:buChar char="❏"/>
            </a:pPr>
            <a:r>
              <a:rPr lang="en-GB" sz="1700">
                <a:solidFill>
                  <a:srgbClr val="666666"/>
                </a:solidFill>
                <a:latin typeface="Gill Sans"/>
                <a:ea typeface="Gill Sans"/>
                <a:cs typeface="Gill Sans"/>
                <a:sym typeface="Gill Sans"/>
              </a:rPr>
              <a:t>enhances </a:t>
            </a:r>
            <a:r>
              <a:rPr b="1" lang="en-GB" sz="1700">
                <a:solidFill>
                  <a:srgbClr val="666666"/>
                </a:solidFill>
                <a:latin typeface="Gill Sans"/>
                <a:ea typeface="Gill Sans"/>
                <a:cs typeface="Gill Sans"/>
                <a:sym typeface="Gill Sans"/>
              </a:rPr>
              <a:t>comprehensibility</a:t>
            </a:r>
            <a:r>
              <a:rPr lang="en-GB" sz="1700">
                <a:solidFill>
                  <a:srgbClr val="666666"/>
                </a:solidFill>
                <a:latin typeface="Gill Sans"/>
                <a:ea typeface="Gill Sans"/>
                <a:cs typeface="Gill Sans"/>
                <a:sym typeface="Gill Sans"/>
              </a:rPr>
              <a:t> and </a:t>
            </a:r>
            <a:r>
              <a:rPr b="1" lang="en-GB" sz="1700">
                <a:solidFill>
                  <a:srgbClr val="666666"/>
                </a:solidFill>
                <a:latin typeface="Gill Sans"/>
                <a:ea typeface="Gill Sans"/>
                <a:cs typeface="Gill Sans"/>
                <a:sym typeface="Gill Sans"/>
              </a:rPr>
              <a:t>dependability</a:t>
            </a:r>
            <a:r>
              <a:rPr lang="en-GB" sz="1700">
                <a:solidFill>
                  <a:srgbClr val="666666"/>
                </a:solidFill>
                <a:latin typeface="Gill Sans"/>
                <a:ea typeface="Gill Sans"/>
                <a:cs typeface="Gill Sans"/>
                <a:sym typeface="Gill Sans"/>
              </a:rPr>
              <a:t> of experiments;</a:t>
            </a:r>
            <a:endParaRPr sz="1700">
              <a:solidFill>
                <a:srgbClr val="666666"/>
              </a:solidFill>
              <a:latin typeface="Gill Sans"/>
              <a:ea typeface="Gill Sans"/>
              <a:cs typeface="Gill Sans"/>
              <a:sym typeface="Gill Sans"/>
            </a:endParaRPr>
          </a:p>
          <a:p>
            <a:pPr indent="-197949" lvl="0" marL="179999" rtl="0" algn="l">
              <a:spcBef>
                <a:spcPts val="0"/>
              </a:spcBef>
              <a:spcAft>
                <a:spcPts val="0"/>
              </a:spcAft>
              <a:buClr>
                <a:srgbClr val="666666"/>
              </a:buClr>
              <a:buSzPts val="1700"/>
              <a:buFont typeface="Gill Sans"/>
              <a:buChar char="❏"/>
            </a:pPr>
            <a:r>
              <a:rPr lang="en-GB" sz="1700">
                <a:solidFill>
                  <a:srgbClr val="666666"/>
                </a:solidFill>
                <a:latin typeface="Gill Sans"/>
                <a:ea typeface="Gill Sans"/>
                <a:cs typeface="Gill Sans"/>
                <a:sym typeface="Gill Sans"/>
              </a:rPr>
              <a:t>often </a:t>
            </a:r>
            <a:r>
              <a:rPr b="1" lang="en-GB" sz="1700">
                <a:solidFill>
                  <a:srgbClr val="666666"/>
                </a:solidFill>
                <a:latin typeface="Gill Sans"/>
                <a:ea typeface="Gill Sans"/>
                <a:cs typeface="Gill Sans"/>
                <a:sym typeface="Gill Sans"/>
              </a:rPr>
              <a:t>virtually unachievable</a:t>
            </a:r>
            <a:r>
              <a:rPr lang="en-GB" sz="1700">
                <a:solidFill>
                  <a:srgbClr val="666666"/>
                </a:solidFill>
                <a:latin typeface="Gill Sans"/>
                <a:ea typeface="Gill Sans"/>
                <a:cs typeface="Gill Sans"/>
                <a:sym typeface="Gill Sans"/>
              </a:rPr>
              <a:t> and majorly remains an ideal. </a:t>
            </a:r>
            <a:endParaRPr sz="1700">
              <a:solidFill>
                <a:srgbClr val="666666"/>
              </a:solidFill>
              <a:latin typeface="Gill Sans"/>
              <a:ea typeface="Gill Sans"/>
              <a:cs typeface="Gill Sans"/>
              <a:sym typeface="Gill Sans"/>
            </a:endParaRPr>
          </a:p>
        </p:txBody>
      </p:sp>
      <p:sp>
        <p:nvSpPr>
          <p:cNvPr id="762" name="Google Shape;762;p110"/>
          <p:cNvSpPr/>
          <p:nvPr/>
        </p:nvSpPr>
        <p:spPr>
          <a:xfrm>
            <a:off x="4626350" y="1709725"/>
            <a:ext cx="3184200" cy="2619600"/>
          </a:xfrm>
          <a:prstGeom prst="wedgeRoundRectCallout">
            <a:avLst>
              <a:gd fmla="val -21801" name="adj1"/>
              <a:gd fmla="val -5680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10"/>
          <p:cNvSpPr txBox="1"/>
          <p:nvPr/>
        </p:nvSpPr>
        <p:spPr>
          <a:xfrm>
            <a:off x="4753550" y="1880575"/>
            <a:ext cx="2929800" cy="2277900"/>
          </a:xfrm>
          <a:prstGeom prst="rect">
            <a:avLst/>
          </a:prstGeom>
          <a:noFill/>
          <a:ln>
            <a:noFill/>
          </a:ln>
        </p:spPr>
        <p:txBody>
          <a:bodyPr anchorCtr="0" anchor="t" bIns="91425" lIns="91425" spcFirstLastPara="1" rIns="91425" wrap="square" tIns="91425">
            <a:spAutoFit/>
          </a:bodyPr>
          <a:lstStyle/>
          <a:p>
            <a:pPr indent="-197949" lvl="0" marL="179999" rtl="0" algn="l">
              <a:spcBef>
                <a:spcPts val="0"/>
              </a:spcBef>
              <a:spcAft>
                <a:spcPts val="0"/>
              </a:spcAft>
              <a:buClr>
                <a:srgbClr val="666666"/>
              </a:buClr>
              <a:buSzPts val="1700"/>
              <a:buFont typeface="Gill Sans"/>
              <a:buChar char="❏"/>
            </a:pPr>
            <a:r>
              <a:rPr lang="en-GB" sz="1700">
                <a:solidFill>
                  <a:srgbClr val="666666"/>
                </a:solidFill>
                <a:latin typeface="Gill Sans"/>
                <a:ea typeface="Gill Sans"/>
                <a:cs typeface="Gill Sans"/>
                <a:sym typeface="Gill Sans"/>
              </a:rPr>
              <a:t>considers </a:t>
            </a:r>
            <a:r>
              <a:rPr b="1" lang="en-GB" sz="1700">
                <a:solidFill>
                  <a:srgbClr val="666666"/>
                </a:solidFill>
                <a:latin typeface="Gill Sans"/>
                <a:ea typeface="Gill Sans"/>
                <a:cs typeface="Gill Sans"/>
                <a:sym typeface="Gill Sans"/>
              </a:rPr>
              <a:t>practicality &amp; availability</a:t>
            </a:r>
            <a:r>
              <a:rPr lang="en-GB" sz="1700">
                <a:solidFill>
                  <a:srgbClr val="666666"/>
                </a:solidFill>
                <a:latin typeface="Gill Sans"/>
                <a:ea typeface="Gill Sans"/>
                <a:cs typeface="Gill Sans"/>
                <a:sym typeface="Gill Sans"/>
              </a:rPr>
              <a:t> of partcipants</a:t>
            </a:r>
            <a:endParaRPr sz="1700">
              <a:solidFill>
                <a:srgbClr val="666666"/>
              </a:solidFill>
              <a:latin typeface="Gill Sans"/>
              <a:ea typeface="Gill Sans"/>
              <a:cs typeface="Gill Sans"/>
              <a:sym typeface="Gill Sans"/>
            </a:endParaRPr>
          </a:p>
          <a:p>
            <a:pPr indent="-197949" lvl="0" marL="179999" rtl="0" algn="l">
              <a:spcBef>
                <a:spcPts val="0"/>
              </a:spcBef>
              <a:spcAft>
                <a:spcPts val="0"/>
              </a:spcAft>
              <a:buClr>
                <a:srgbClr val="666666"/>
              </a:buClr>
              <a:buSzPts val="1700"/>
              <a:buFont typeface="Gill Sans"/>
              <a:buChar char="❏"/>
            </a:pPr>
            <a:r>
              <a:rPr lang="en-GB" sz="1700">
                <a:solidFill>
                  <a:srgbClr val="666666"/>
                </a:solidFill>
                <a:latin typeface="Gill Sans"/>
                <a:ea typeface="Gill Sans"/>
                <a:cs typeface="Gill Sans"/>
                <a:sym typeface="Gill Sans"/>
              </a:rPr>
              <a:t>maximally randomise </a:t>
            </a:r>
            <a:r>
              <a:rPr b="1" lang="en-GB" sz="1700">
                <a:solidFill>
                  <a:srgbClr val="666666"/>
                </a:solidFill>
                <a:latin typeface="Gill Sans"/>
                <a:ea typeface="Gill Sans"/>
                <a:cs typeface="Gill Sans"/>
                <a:sym typeface="Gill Sans"/>
              </a:rPr>
              <a:t>a group</a:t>
            </a:r>
            <a:r>
              <a:rPr lang="en-GB" sz="1700">
                <a:solidFill>
                  <a:srgbClr val="666666"/>
                </a:solidFill>
                <a:latin typeface="Gill Sans"/>
                <a:ea typeface="Gill Sans"/>
                <a:cs typeface="Gill Sans"/>
                <a:sym typeface="Gill Sans"/>
              </a:rPr>
              <a:t> of participants available</a:t>
            </a:r>
            <a:endParaRPr sz="1700">
              <a:solidFill>
                <a:srgbClr val="666666"/>
              </a:solidFill>
              <a:latin typeface="Gill Sans"/>
              <a:ea typeface="Gill Sans"/>
              <a:cs typeface="Gill Sans"/>
              <a:sym typeface="Gill Sans"/>
            </a:endParaRPr>
          </a:p>
          <a:p>
            <a:pPr indent="-197949" lvl="0" marL="179999" rtl="0" algn="l">
              <a:spcBef>
                <a:spcPts val="0"/>
              </a:spcBef>
              <a:spcAft>
                <a:spcPts val="0"/>
              </a:spcAft>
              <a:buClr>
                <a:srgbClr val="666666"/>
              </a:buClr>
              <a:buSzPts val="1700"/>
              <a:buFont typeface="Gill Sans"/>
              <a:buChar char="❏"/>
            </a:pPr>
            <a:r>
              <a:rPr lang="en-GB" sz="1700">
                <a:solidFill>
                  <a:srgbClr val="666666"/>
                </a:solidFill>
                <a:latin typeface="Gill Sans"/>
                <a:ea typeface="Gill Sans"/>
                <a:cs typeface="Gill Sans"/>
                <a:sym typeface="Gill Sans"/>
              </a:rPr>
              <a:t>i</a:t>
            </a:r>
            <a:r>
              <a:rPr lang="en-GB" sz="1700">
                <a:solidFill>
                  <a:srgbClr val="666666"/>
                </a:solidFill>
                <a:latin typeface="Gill Sans"/>
                <a:ea typeface="Gill Sans"/>
                <a:cs typeface="Gill Sans"/>
                <a:sym typeface="Gill Sans"/>
              </a:rPr>
              <a:t>s </a:t>
            </a:r>
            <a:r>
              <a:rPr b="1" lang="en-GB" sz="1700">
                <a:solidFill>
                  <a:srgbClr val="666666"/>
                </a:solidFill>
                <a:latin typeface="Gill Sans"/>
                <a:ea typeface="Gill Sans"/>
                <a:cs typeface="Gill Sans"/>
                <a:sym typeface="Gill Sans"/>
              </a:rPr>
              <a:t>broadly utilised</a:t>
            </a:r>
            <a:r>
              <a:rPr lang="en-GB" sz="1700">
                <a:solidFill>
                  <a:srgbClr val="666666"/>
                </a:solidFill>
                <a:latin typeface="Gill Sans"/>
                <a:ea typeface="Gill Sans"/>
                <a:cs typeface="Gill Sans"/>
                <a:sym typeface="Gill Sans"/>
              </a:rPr>
              <a:t> in existing HCI research</a:t>
            </a:r>
            <a:endParaRPr sz="1700">
              <a:solidFill>
                <a:srgbClr val="666666"/>
              </a:solidFill>
              <a:latin typeface="Gill Sans"/>
              <a:ea typeface="Gill Sans"/>
              <a:cs typeface="Gill Sans"/>
              <a:sym typeface="Gill Sans"/>
            </a:endParaRPr>
          </a:p>
          <a:p>
            <a:pPr indent="-197949" lvl="0" marL="179999" rtl="0" algn="l">
              <a:spcBef>
                <a:spcPts val="0"/>
              </a:spcBef>
              <a:spcAft>
                <a:spcPts val="0"/>
              </a:spcAft>
              <a:buClr>
                <a:srgbClr val="666666"/>
              </a:buClr>
              <a:buSzPts val="1700"/>
              <a:buFont typeface="Gill Sans"/>
              <a:buChar char="❏"/>
            </a:pPr>
            <a:r>
              <a:rPr lang="en-GB" sz="1700">
                <a:solidFill>
                  <a:srgbClr val="666666"/>
                </a:solidFill>
                <a:latin typeface="Gill Sans"/>
                <a:ea typeface="Gill Sans"/>
                <a:cs typeface="Gill Sans"/>
                <a:sym typeface="Gill Sans"/>
              </a:rPr>
              <a:t>i</a:t>
            </a:r>
            <a:r>
              <a:rPr lang="en-GB" sz="1700">
                <a:solidFill>
                  <a:srgbClr val="666666"/>
                </a:solidFill>
                <a:latin typeface="Gill Sans"/>
                <a:ea typeface="Gill Sans"/>
                <a:cs typeface="Gill Sans"/>
                <a:sym typeface="Gill Sans"/>
              </a:rPr>
              <a:t>s problem-specific</a:t>
            </a:r>
            <a:endParaRPr sz="1700">
              <a:solidFill>
                <a:srgbClr val="666666"/>
              </a:solidFill>
              <a:latin typeface="Gill Sans"/>
              <a:ea typeface="Gill Sans"/>
              <a:cs typeface="Gill Sans"/>
              <a:sym typeface="Gill Sans"/>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11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Gill Sans"/>
                <a:ea typeface="Gill Sans"/>
                <a:cs typeface="Gill Sans"/>
                <a:sym typeface="Gill Sans"/>
              </a:rPr>
              <a:t>Step5.1: Example A</a:t>
            </a:r>
            <a:endParaRPr/>
          </a:p>
        </p:txBody>
      </p:sp>
      <p:sp>
        <p:nvSpPr>
          <p:cNvPr id="769" name="Google Shape;769;p111"/>
          <p:cNvSpPr txBox="1"/>
          <p:nvPr>
            <p:ph idx="1" type="body"/>
          </p:nvPr>
        </p:nvSpPr>
        <p:spPr>
          <a:xfrm>
            <a:off x="311700" y="1152475"/>
            <a:ext cx="4069200" cy="34164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SzPts val="1018"/>
              <a:buNone/>
            </a:pPr>
            <a:r>
              <a:rPr lang="en-GB" sz="1665">
                <a:solidFill>
                  <a:schemeClr val="dk1"/>
                </a:solidFill>
                <a:latin typeface="Gill Sans"/>
                <a:ea typeface="Gill Sans"/>
                <a:cs typeface="Gill Sans"/>
                <a:sym typeface="Gill Sans"/>
              </a:rPr>
              <a:t>Here follows an </a:t>
            </a:r>
            <a:r>
              <a:rPr lang="en-GB" sz="1665">
                <a:solidFill>
                  <a:schemeClr val="dk1"/>
                </a:solidFill>
                <a:latin typeface="Gill Sans"/>
                <a:ea typeface="Gill Sans"/>
                <a:cs typeface="Gill Sans"/>
                <a:sym typeface="Gill Sans"/>
              </a:rPr>
              <a:t>excerpt</a:t>
            </a:r>
            <a:r>
              <a:rPr lang="en-GB" sz="1665">
                <a:solidFill>
                  <a:schemeClr val="dk1"/>
                </a:solidFill>
                <a:latin typeface="Gill Sans"/>
                <a:ea typeface="Gill Sans"/>
                <a:cs typeface="Gill Sans"/>
                <a:sym typeface="Gill Sans"/>
              </a:rPr>
              <a:t> of participant description from a paper exploring pen-based mode </a:t>
            </a:r>
            <a:r>
              <a:rPr lang="en-GB" sz="1665">
                <a:solidFill>
                  <a:schemeClr val="dk1"/>
                </a:solidFill>
                <a:latin typeface="Gill Sans"/>
                <a:ea typeface="Gill Sans"/>
                <a:cs typeface="Gill Sans"/>
                <a:sym typeface="Gill Sans"/>
              </a:rPr>
              <a:t>switching</a:t>
            </a:r>
            <a:r>
              <a:rPr lang="en-GB" sz="1665">
                <a:solidFill>
                  <a:schemeClr val="dk1"/>
                </a:solidFill>
                <a:latin typeface="Gill Sans"/>
                <a:ea typeface="Gill Sans"/>
                <a:cs typeface="Gill Sans"/>
                <a:sym typeface="Gill Sans"/>
              </a:rPr>
              <a:t>.</a:t>
            </a:r>
            <a:endParaRPr sz="1665">
              <a:solidFill>
                <a:schemeClr val="dk1"/>
              </a:solidFill>
              <a:latin typeface="Gill Sans"/>
              <a:ea typeface="Gill Sans"/>
              <a:cs typeface="Gill Sans"/>
              <a:sym typeface="Gill Sans"/>
            </a:endParaRPr>
          </a:p>
          <a:p>
            <a:pPr indent="0" lvl="0" marL="0" rtl="0" algn="l">
              <a:lnSpc>
                <a:spcPct val="95000"/>
              </a:lnSpc>
              <a:spcBef>
                <a:spcPts val="1200"/>
              </a:spcBef>
              <a:spcAft>
                <a:spcPts val="1200"/>
              </a:spcAft>
              <a:buSzPts val="1018"/>
              <a:buNone/>
            </a:pPr>
            <a:r>
              <a:rPr i="1" lang="en-GB" sz="1665">
                <a:solidFill>
                  <a:schemeClr val="dk1"/>
                </a:solidFill>
                <a:latin typeface="Gill Sans"/>
                <a:ea typeface="Gill Sans"/>
                <a:cs typeface="Gill Sans"/>
                <a:sym typeface="Gill Sans"/>
              </a:rPr>
              <a:t>“Fifteen </a:t>
            </a:r>
            <a:r>
              <a:rPr b="1" i="1" lang="en-GB" sz="1665">
                <a:solidFill>
                  <a:schemeClr val="dk1"/>
                </a:solidFill>
                <a:latin typeface="Gill Sans"/>
                <a:ea typeface="Gill Sans"/>
                <a:cs typeface="Gill Sans"/>
                <a:sym typeface="Gill Sans"/>
              </a:rPr>
              <a:t>adult</a:t>
            </a:r>
            <a:r>
              <a:rPr i="1" lang="en-GB" sz="1665">
                <a:solidFill>
                  <a:schemeClr val="dk1"/>
                </a:solidFill>
                <a:latin typeface="Gill Sans"/>
                <a:ea typeface="Gill Sans"/>
                <a:cs typeface="Gill Sans"/>
                <a:sym typeface="Gill Sans"/>
              </a:rPr>
              <a:t> volunteers were recruited </a:t>
            </a:r>
            <a:r>
              <a:rPr b="1" i="1" lang="en-GB" sz="1665">
                <a:solidFill>
                  <a:schemeClr val="dk1"/>
                </a:solidFill>
                <a:latin typeface="Gill Sans"/>
                <a:ea typeface="Gill Sans"/>
                <a:cs typeface="Gill Sans"/>
                <a:sym typeface="Gill Sans"/>
              </a:rPr>
              <a:t>from a university campus</a:t>
            </a:r>
            <a:r>
              <a:rPr i="1" lang="en-GB" sz="1665">
                <a:solidFill>
                  <a:schemeClr val="dk1"/>
                </a:solidFill>
                <a:latin typeface="Gill Sans"/>
                <a:ea typeface="Gill Sans"/>
                <a:cs typeface="Gill Sans"/>
                <a:sym typeface="Gill Sans"/>
              </a:rPr>
              <a:t>. They were </a:t>
            </a:r>
            <a:r>
              <a:rPr b="1" i="1" lang="en-GB" sz="1665">
                <a:solidFill>
                  <a:schemeClr val="dk1"/>
                </a:solidFill>
                <a:latin typeface="Gill Sans"/>
                <a:ea typeface="Gill Sans"/>
                <a:cs typeface="Gill Sans"/>
                <a:sym typeface="Gill Sans"/>
              </a:rPr>
              <a:t>graduate and undergraduate</a:t>
            </a:r>
            <a:r>
              <a:rPr i="1" lang="en-GB" sz="1665">
                <a:solidFill>
                  <a:schemeClr val="dk1"/>
                </a:solidFill>
                <a:latin typeface="Gill Sans"/>
                <a:ea typeface="Gill Sans"/>
                <a:cs typeface="Gill Sans"/>
                <a:sym typeface="Gill Sans"/>
              </a:rPr>
              <a:t> students, </a:t>
            </a:r>
            <a:r>
              <a:rPr b="1" i="1" lang="en-GB" sz="1665">
                <a:solidFill>
                  <a:schemeClr val="dk1"/>
                </a:solidFill>
                <a:latin typeface="Gill Sans"/>
                <a:ea typeface="Gill Sans"/>
                <a:cs typeface="Gill Sans"/>
                <a:sym typeface="Gill Sans"/>
              </a:rPr>
              <a:t>two female and thirteen male, 20 to 30 years old.</a:t>
            </a:r>
            <a:r>
              <a:rPr i="1" lang="en-GB" sz="1665">
                <a:solidFill>
                  <a:schemeClr val="dk1"/>
                </a:solidFill>
                <a:latin typeface="Gill Sans"/>
                <a:ea typeface="Gill Sans"/>
                <a:cs typeface="Gill Sans"/>
                <a:sym typeface="Gill Sans"/>
              </a:rPr>
              <a:t> They received $25 for their participation. None of these participants were involved in the preliminary experiment for determining the pressure threshold.”</a:t>
            </a:r>
            <a:r>
              <a:rPr lang="en-GB" sz="1665">
                <a:solidFill>
                  <a:schemeClr val="dk1"/>
                </a:solidFill>
                <a:latin typeface="Gill Sans"/>
                <a:ea typeface="Gill Sans"/>
                <a:cs typeface="Gill Sans"/>
                <a:sym typeface="Gill Sans"/>
              </a:rPr>
              <a:t> (Li et al., 2005)</a:t>
            </a:r>
            <a:endParaRPr sz="1665">
              <a:solidFill>
                <a:schemeClr val="dk1"/>
              </a:solidFill>
              <a:latin typeface="Gill Sans"/>
              <a:ea typeface="Gill Sans"/>
              <a:cs typeface="Gill Sans"/>
              <a:sym typeface="Gill Sans"/>
            </a:endParaRPr>
          </a:p>
        </p:txBody>
      </p:sp>
      <p:sp>
        <p:nvSpPr>
          <p:cNvPr id="770" name="Google Shape;770;p111"/>
          <p:cNvSpPr txBox="1"/>
          <p:nvPr>
            <p:ph idx="1" type="body"/>
          </p:nvPr>
        </p:nvSpPr>
        <p:spPr>
          <a:xfrm>
            <a:off x="4703113" y="1152475"/>
            <a:ext cx="38241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GB" sz="1650">
                <a:solidFill>
                  <a:schemeClr val="dk1"/>
                </a:solidFill>
                <a:latin typeface="Gill Sans"/>
                <a:ea typeface="Gill Sans"/>
                <a:cs typeface="Gill Sans"/>
                <a:sym typeface="Gill Sans"/>
              </a:rPr>
              <a:t>Target Group:</a:t>
            </a:r>
            <a:endParaRPr b="1" sz="1650">
              <a:solidFill>
                <a:schemeClr val="dk1"/>
              </a:solidFill>
              <a:latin typeface="Gill Sans"/>
              <a:ea typeface="Gill Sans"/>
              <a:cs typeface="Gill Sans"/>
              <a:sym typeface="Gill Sans"/>
            </a:endParaRPr>
          </a:p>
          <a:p>
            <a:pPr indent="-333375" lvl="0" marL="457200" rtl="0" algn="l">
              <a:spcBef>
                <a:spcPts val="1200"/>
              </a:spcBef>
              <a:spcAft>
                <a:spcPts val="0"/>
              </a:spcAft>
              <a:buClr>
                <a:schemeClr val="dk1"/>
              </a:buClr>
              <a:buSzPts val="1650"/>
              <a:buFont typeface="Gill Sans"/>
              <a:buChar char="❏"/>
            </a:pPr>
            <a:r>
              <a:rPr lang="en-GB" sz="1650">
                <a:solidFill>
                  <a:schemeClr val="dk1"/>
                </a:solidFill>
                <a:latin typeface="Gill Sans"/>
                <a:ea typeface="Gill Sans"/>
                <a:cs typeface="Gill Sans"/>
                <a:sym typeface="Gill Sans"/>
              </a:rPr>
              <a:t>Adult</a:t>
            </a:r>
            <a:endParaRPr sz="1650">
              <a:solidFill>
                <a:schemeClr val="dk1"/>
              </a:solidFill>
              <a:latin typeface="Gill Sans"/>
              <a:ea typeface="Gill Sans"/>
              <a:cs typeface="Gill Sans"/>
              <a:sym typeface="Gill Sans"/>
            </a:endParaRPr>
          </a:p>
          <a:p>
            <a:pPr indent="-333375" lvl="0" marL="457200" rtl="0" algn="l">
              <a:spcBef>
                <a:spcPts val="0"/>
              </a:spcBef>
              <a:spcAft>
                <a:spcPts val="0"/>
              </a:spcAft>
              <a:buClr>
                <a:schemeClr val="dk1"/>
              </a:buClr>
              <a:buSzPts val="1650"/>
              <a:buFont typeface="Gill Sans"/>
              <a:buChar char="❏"/>
            </a:pPr>
            <a:r>
              <a:rPr lang="en-GB" sz="1650">
                <a:solidFill>
                  <a:schemeClr val="dk1"/>
                </a:solidFill>
                <a:latin typeface="Gill Sans"/>
                <a:ea typeface="Gill Sans"/>
                <a:cs typeface="Gill Sans"/>
                <a:sym typeface="Gill Sans"/>
              </a:rPr>
              <a:t>University students</a:t>
            </a:r>
            <a:endParaRPr sz="1650">
              <a:solidFill>
                <a:schemeClr val="dk1"/>
              </a:solidFill>
              <a:latin typeface="Gill Sans"/>
              <a:ea typeface="Gill Sans"/>
              <a:cs typeface="Gill Sans"/>
              <a:sym typeface="Gill Sans"/>
            </a:endParaRPr>
          </a:p>
          <a:p>
            <a:pPr indent="-333375" lvl="0" marL="457200" rtl="0" algn="l">
              <a:spcBef>
                <a:spcPts val="0"/>
              </a:spcBef>
              <a:spcAft>
                <a:spcPts val="0"/>
              </a:spcAft>
              <a:buClr>
                <a:schemeClr val="dk1"/>
              </a:buClr>
              <a:buSzPts val="1650"/>
              <a:buFont typeface="Gill Sans"/>
              <a:buChar char="❏"/>
            </a:pPr>
            <a:r>
              <a:rPr lang="en-GB" sz="1650">
                <a:solidFill>
                  <a:schemeClr val="dk1"/>
                </a:solidFill>
                <a:latin typeface="Gill Sans"/>
                <a:ea typeface="Gill Sans"/>
                <a:cs typeface="Gill Sans"/>
                <a:sym typeface="Gill Sans"/>
              </a:rPr>
              <a:t>No involvement in preliminary experiment (a task-specific requirement)</a:t>
            </a:r>
            <a:endParaRPr sz="1650">
              <a:solidFill>
                <a:schemeClr val="dk1"/>
              </a:solidFill>
              <a:latin typeface="Gill Sans"/>
              <a:ea typeface="Gill Sans"/>
              <a:cs typeface="Gill Sans"/>
              <a:sym typeface="Gill Sans"/>
            </a:endParaRPr>
          </a:p>
          <a:p>
            <a:pPr indent="0" lvl="0" marL="0" rtl="0" algn="l">
              <a:spcBef>
                <a:spcPts val="1200"/>
              </a:spcBef>
              <a:spcAft>
                <a:spcPts val="0"/>
              </a:spcAft>
              <a:buNone/>
            </a:pPr>
            <a:r>
              <a:rPr b="1" lang="en-GB" sz="1650">
                <a:solidFill>
                  <a:schemeClr val="dk1"/>
                </a:solidFill>
                <a:latin typeface="Gill Sans"/>
                <a:ea typeface="Gill Sans"/>
                <a:cs typeface="Gill Sans"/>
                <a:sym typeface="Gill Sans"/>
              </a:rPr>
              <a:t>Randomisation:</a:t>
            </a:r>
            <a:endParaRPr b="1" sz="1650">
              <a:solidFill>
                <a:schemeClr val="dk1"/>
              </a:solidFill>
              <a:latin typeface="Gill Sans"/>
              <a:ea typeface="Gill Sans"/>
              <a:cs typeface="Gill Sans"/>
              <a:sym typeface="Gill Sans"/>
            </a:endParaRPr>
          </a:p>
          <a:p>
            <a:pPr indent="-333375" lvl="0" marL="457200" rtl="0" algn="l">
              <a:spcBef>
                <a:spcPts val="1200"/>
              </a:spcBef>
              <a:spcAft>
                <a:spcPts val="0"/>
              </a:spcAft>
              <a:buClr>
                <a:schemeClr val="dk1"/>
              </a:buClr>
              <a:buSzPts val="1650"/>
              <a:buFont typeface="Gill Sans"/>
              <a:buChar char="●"/>
            </a:pPr>
            <a:r>
              <a:rPr lang="en-GB" sz="1650">
                <a:solidFill>
                  <a:schemeClr val="dk1"/>
                </a:solidFill>
                <a:latin typeface="Gill Sans"/>
                <a:ea typeface="Gill Sans"/>
                <a:cs typeface="Gill Sans"/>
                <a:sym typeface="Gill Sans"/>
              </a:rPr>
              <a:t>Both graduate and undergraduate students</a:t>
            </a:r>
            <a:endParaRPr sz="1650">
              <a:solidFill>
                <a:schemeClr val="dk1"/>
              </a:solidFill>
              <a:latin typeface="Gill Sans"/>
              <a:ea typeface="Gill Sans"/>
              <a:cs typeface="Gill Sans"/>
              <a:sym typeface="Gill Sans"/>
            </a:endParaRPr>
          </a:p>
          <a:p>
            <a:pPr indent="-333375" lvl="0" marL="457200" rtl="0" algn="l">
              <a:spcBef>
                <a:spcPts val="0"/>
              </a:spcBef>
              <a:spcAft>
                <a:spcPts val="0"/>
              </a:spcAft>
              <a:buClr>
                <a:schemeClr val="dk1"/>
              </a:buClr>
              <a:buSzPts val="1650"/>
              <a:buFont typeface="Gill Sans"/>
              <a:buChar char="●"/>
            </a:pPr>
            <a:r>
              <a:rPr lang="en-GB" sz="1650">
                <a:solidFill>
                  <a:schemeClr val="dk1"/>
                </a:solidFill>
                <a:latin typeface="Gill Sans"/>
                <a:ea typeface="Gill Sans"/>
                <a:cs typeface="Gill Sans"/>
                <a:sym typeface="Gill Sans"/>
              </a:rPr>
              <a:t>2 </a:t>
            </a:r>
            <a:r>
              <a:rPr lang="en-GB" sz="1650">
                <a:solidFill>
                  <a:schemeClr val="dk1"/>
                </a:solidFill>
                <a:latin typeface="Gill Sans"/>
                <a:ea typeface="Gill Sans"/>
                <a:cs typeface="Gill Sans"/>
                <a:sym typeface="Gill Sans"/>
              </a:rPr>
              <a:t>female</a:t>
            </a:r>
            <a:r>
              <a:rPr lang="en-GB" sz="1650">
                <a:solidFill>
                  <a:schemeClr val="dk1"/>
                </a:solidFill>
                <a:latin typeface="Gill Sans"/>
                <a:ea typeface="Gill Sans"/>
                <a:cs typeface="Gill Sans"/>
                <a:sym typeface="Gill Sans"/>
              </a:rPr>
              <a:t> and 13 male</a:t>
            </a:r>
            <a:endParaRPr sz="1650">
              <a:solidFill>
                <a:schemeClr val="dk1"/>
              </a:solidFill>
              <a:latin typeface="Gill Sans"/>
              <a:ea typeface="Gill Sans"/>
              <a:cs typeface="Gill Sans"/>
              <a:sym typeface="Gill Sans"/>
            </a:endParaRPr>
          </a:p>
          <a:p>
            <a:pPr indent="-333375" lvl="0" marL="457200" rtl="0" algn="l">
              <a:spcBef>
                <a:spcPts val="0"/>
              </a:spcBef>
              <a:spcAft>
                <a:spcPts val="0"/>
              </a:spcAft>
              <a:buClr>
                <a:schemeClr val="dk1"/>
              </a:buClr>
              <a:buSzPts val="1650"/>
              <a:buFont typeface="Gill Sans"/>
              <a:buChar char="●"/>
            </a:pPr>
            <a:r>
              <a:rPr lang="en-GB" sz="1650">
                <a:solidFill>
                  <a:schemeClr val="dk1"/>
                </a:solidFill>
                <a:latin typeface="Gill Sans"/>
                <a:ea typeface="Gill Sans"/>
                <a:cs typeface="Gill Sans"/>
                <a:sym typeface="Gill Sans"/>
              </a:rPr>
              <a:t>20-30 years old</a:t>
            </a:r>
            <a:endParaRPr sz="1650">
              <a:solidFill>
                <a:schemeClr val="dk1"/>
              </a:solidFill>
              <a:latin typeface="Gill Sans"/>
              <a:ea typeface="Gill Sans"/>
              <a:cs typeface="Gill Sans"/>
              <a:sym typeface="Gill Sans"/>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1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Gill Sans"/>
                <a:ea typeface="Gill Sans"/>
                <a:cs typeface="Gill Sans"/>
                <a:sym typeface="Gill Sans"/>
              </a:rPr>
              <a:t>Step5.1: Example B</a:t>
            </a:r>
            <a:endParaRPr/>
          </a:p>
        </p:txBody>
      </p:sp>
      <p:sp>
        <p:nvSpPr>
          <p:cNvPr id="776" name="Google Shape;776;p112"/>
          <p:cNvSpPr txBox="1"/>
          <p:nvPr>
            <p:ph idx="1" type="body"/>
          </p:nvPr>
        </p:nvSpPr>
        <p:spPr>
          <a:xfrm>
            <a:off x="311700" y="1152475"/>
            <a:ext cx="5158200" cy="1419300"/>
          </a:xfrm>
          <a:prstGeom prst="rect">
            <a:avLst/>
          </a:prstGeom>
        </p:spPr>
        <p:txBody>
          <a:bodyPr anchorCtr="0" anchor="t" bIns="91425" lIns="91425" spcFirstLastPara="1" rIns="91425" wrap="square" tIns="91425">
            <a:normAutofit fontScale="92500" lnSpcReduction="10000"/>
          </a:bodyPr>
          <a:lstStyle/>
          <a:p>
            <a:pPr indent="0" lvl="0" marL="0" rtl="0" algn="l">
              <a:lnSpc>
                <a:spcPct val="95000"/>
              </a:lnSpc>
              <a:spcBef>
                <a:spcPts val="0"/>
              </a:spcBef>
              <a:spcAft>
                <a:spcPts val="1200"/>
              </a:spcAft>
              <a:buSzPct val="61111"/>
              <a:buNone/>
            </a:pPr>
            <a:r>
              <a:rPr i="1" lang="en-GB" sz="1665">
                <a:solidFill>
                  <a:schemeClr val="dk1"/>
                </a:solidFill>
                <a:latin typeface="Gill Sans"/>
                <a:ea typeface="Gill Sans"/>
                <a:cs typeface="Gill Sans"/>
                <a:sym typeface="Gill Sans"/>
              </a:rPr>
              <a:t>“</a:t>
            </a:r>
            <a:r>
              <a:rPr i="1" lang="en-GB" sz="1665">
                <a:solidFill>
                  <a:schemeClr val="dk1"/>
                </a:solidFill>
                <a:latin typeface="Gill Sans"/>
                <a:ea typeface="Gill Sans"/>
                <a:cs typeface="Gill Sans"/>
                <a:sym typeface="Gill Sans"/>
              </a:rPr>
              <a:t>25 participants (</a:t>
            </a:r>
            <a:r>
              <a:rPr b="1" i="1" lang="en-GB" sz="1665">
                <a:solidFill>
                  <a:schemeClr val="dk1"/>
                </a:solidFill>
                <a:latin typeface="Gill Sans"/>
                <a:ea typeface="Gill Sans"/>
                <a:cs typeface="Gill Sans"/>
                <a:sym typeface="Gill Sans"/>
              </a:rPr>
              <a:t>9 female, 18 male</a:t>
            </a:r>
            <a:r>
              <a:rPr i="1" lang="en-GB" sz="1665">
                <a:solidFill>
                  <a:schemeClr val="dk1"/>
                </a:solidFill>
                <a:latin typeface="Gill Sans"/>
                <a:ea typeface="Gill Sans"/>
                <a:cs typeface="Gill Sans"/>
                <a:sym typeface="Gill Sans"/>
              </a:rPr>
              <a:t>) ranging from </a:t>
            </a:r>
            <a:r>
              <a:rPr b="1" i="1" lang="en-GB" sz="1665">
                <a:solidFill>
                  <a:schemeClr val="dk1"/>
                </a:solidFill>
                <a:latin typeface="Gill Sans"/>
                <a:ea typeface="Gill Sans"/>
                <a:cs typeface="Gill Sans"/>
                <a:sym typeface="Gill Sans"/>
              </a:rPr>
              <a:t>20-35 years old (M=23.8, SD=3.1) </a:t>
            </a:r>
            <a:r>
              <a:rPr i="1" lang="en-GB" sz="1665">
                <a:solidFill>
                  <a:schemeClr val="dk1"/>
                </a:solidFill>
                <a:latin typeface="Gill Sans"/>
                <a:ea typeface="Gill Sans"/>
                <a:cs typeface="Gill Sans"/>
                <a:sym typeface="Gill Sans"/>
              </a:rPr>
              <a:t>volunteered for the study. The experiment was conducted in a well-lit gym close to the university with a constant (air-conditioned) temperature of 23°C. For walking and running tasks, we used a FreeMotion Reflex t 11.8 Treadmill.</a:t>
            </a:r>
            <a:r>
              <a:rPr i="1" lang="en-GB" sz="1665">
                <a:solidFill>
                  <a:schemeClr val="dk1"/>
                </a:solidFill>
                <a:latin typeface="Gill Sans"/>
                <a:ea typeface="Gill Sans"/>
                <a:cs typeface="Gill Sans"/>
                <a:sym typeface="Gill Sans"/>
              </a:rPr>
              <a:t>” </a:t>
            </a:r>
            <a:r>
              <a:rPr lang="en-GB" sz="1665">
                <a:solidFill>
                  <a:schemeClr val="dk1"/>
                </a:solidFill>
                <a:latin typeface="Gill Sans"/>
                <a:ea typeface="Gill Sans"/>
                <a:cs typeface="Gill Sans"/>
                <a:sym typeface="Gill Sans"/>
              </a:rPr>
              <a:t>(Roumen et al., 2015)</a:t>
            </a:r>
            <a:endParaRPr sz="1665">
              <a:solidFill>
                <a:schemeClr val="dk1"/>
              </a:solidFill>
              <a:latin typeface="Gill Sans"/>
              <a:ea typeface="Gill Sans"/>
              <a:cs typeface="Gill Sans"/>
              <a:sym typeface="Gill Sans"/>
            </a:endParaRPr>
          </a:p>
        </p:txBody>
      </p:sp>
      <p:sp>
        <p:nvSpPr>
          <p:cNvPr id="777" name="Google Shape;777;p112"/>
          <p:cNvSpPr txBox="1"/>
          <p:nvPr>
            <p:ph idx="1" type="body"/>
          </p:nvPr>
        </p:nvSpPr>
        <p:spPr>
          <a:xfrm>
            <a:off x="5469775" y="1164975"/>
            <a:ext cx="3096900" cy="117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650">
                <a:solidFill>
                  <a:schemeClr val="dk1"/>
                </a:solidFill>
                <a:latin typeface="Gill Sans"/>
                <a:ea typeface="Gill Sans"/>
                <a:cs typeface="Gill Sans"/>
                <a:sym typeface="Gill Sans"/>
              </a:rPr>
              <a:t>Target Group: </a:t>
            </a:r>
            <a:r>
              <a:rPr lang="en-GB" sz="1650">
                <a:solidFill>
                  <a:schemeClr val="dk1"/>
                </a:solidFill>
                <a:latin typeface="Gill Sans"/>
                <a:ea typeface="Gill Sans"/>
                <a:cs typeface="Gill Sans"/>
                <a:sym typeface="Gill Sans"/>
              </a:rPr>
              <a:t>Healthy people</a:t>
            </a:r>
            <a:endParaRPr sz="1650">
              <a:solidFill>
                <a:schemeClr val="dk1"/>
              </a:solidFill>
              <a:latin typeface="Gill Sans"/>
              <a:ea typeface="Gill Sans"/>
              <a:cs typeface="Gill Sans"/>
              <a:sym typeface="Gill Sans"/>
            </a:endParaRPr>
          </a:p>
          <a:p>
            <a:pPr indent="0" lvl="0" marL="0" rtl="0" algn="l">
              <a:spcBef>
                <a:spcPts val="1200"/>
              </a:spcBef>
              <a:spcAft>
                <a:spcPts val="1200"/>
              </a:spcAft>
              <a:buNone/>
            </a:pPr>
            <a:r>
              <a:rPr b="1" lang="en-GB" sz="1650">
                <a:solidFill>
                  <a:schemeClr val="dk1"/>
                </a:solidFill>
                <a:latin typeface="Gill Sans"/>
                <a:ea typeface="Gill Sans"/>
                <a:cs typeface="Gill Sans"/>
                <a:sym typeface="Gill Sans"/>
              </a:rPr>
              <a:t>Randomisation: </a:t>
            </a:r>
            <a:r>
              <a:rPr lang="en-GB" sz="1650">
                <a:solidFill>
                  <a:schemeClr val="dk1"/>
                </a:solidFill>
                <a:latin typeface="Gill Sans"/>
                <a:ea typeface="Gill Sans"/>
                <a:cs typeface="Gill Sans"/>
                <a:sym typeface="Gill Sans"/>
              </a:rPr>
              <a:t>9 female and 18 male, 20-35 years old</a:t>
            </a:r>
            <a:endParaRPr sz="1650">
              <a:solidFill>
                <a:schemeClr val="dk1"/>
              </a:solidFill>
              <a:latin typeface="Gill Sans"/>
              <a:ea typeface="Gill Sans"/>
              <a:cs typeface="Gill Sans"/>
              <a:sym typeface="Gill Sans"/>
            </a:endParaRPr>
          </a:p>
        </p:txBody>
      </p:sp>
      <p:pic>
        <p:nvPicPr>
          <p:cNvPr id="778" name="Google Shape;778;p112"/>
          <p:cNvPicPr preferRelativeResize="0"/>
          <p:nvPr/>
        </p:nvPicPr>
        <p:blipFill>
          <a:blip r:embed="rId3">
            <a:alphaModFix/>
          </a:blip>
          <a:stretch>
            <a:fillRect/>
          </a:stretch>
        </p:blipFill>
        <p:spPr>
          <a:xfrm>
            <a:off x="883712" y="2628275"/>
            <a:ext cx="7376577" cy="20730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113"/>
          <p:cNvSpPr/>
          <p:nvPr/>
        </p:nvSpPr>
        <p:spPr>
          <a:xfrm>
            <a:off x="1160425" y="3375425"/>
            <a:ext cx="3184200" cy="704100"/>
          </a:xfrm>
          <a:prstGeom prst="wedgeRoundRectCallout">
            <a:avLst>
              <a:gd fmla="val 20613" name="adj1"/>
              <a:gd fmla="val -61959"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13"/>
          <p:cNvSpPr/>
          <p:nvPr/>
        </p:nvSpPr>
        <p:spPr>
          <a:xfrm>
            <a:off x="4799375" y="3375425"/>
            <a:ext cx="3184200" cy="704100"/>
          </a:xfrm>
          <a:prstGeom prst="wedgeRoundRectCallout">
            <a:avLst>
              <a:gd fmla="val -21739" name="adj1"/>
              <a:gd fmla="val -65222"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1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Gill Sans"/>
                <a:ea typeface="Gill Sans"/>
                <a:cs typeface="Gill Sans"/>
                <a:sym typeface="Gill Sans"/>
              </a:rPr>
              <a:t>Step5.2: </a:t>
            </a:r>
            <a:r>
              <a:rPr b="1" lang="en-GB">
                <a:latin typeface="Gill Sans"/>
                <a:ea typeface="Gill Sans"/>
                <a:cs typeface="Gill Sans"/>
                <a:sym typeface="Gill Sans"/>
              </a:rPr>
              <a:t>Consent Form &amp; Pre-Experiment Questionnaire</a:t>
            </a:r>
            <a:endParaRPr/>
          </a:p>
        </p:txBody>
      </p:sp>
      <p:pic>
        <p:nvPicPr>
          <p:cNvPr id="786" name="Google Shape;786;p113"/>
          <p:cNvPicPr preferRelativeResize="0"/>
          <p:nvPr/>
        </p:nvPicPr>
        <p:blipFill>
          <a:blip r:embed="rId3">
            <a:alphaModFix/>
          </a:blip>
          <a:stretch>
            <a:fillRect/>
          </a:stretch>
        </p:blipFill>
        <p:spPr>
          <a:xfrm>
            <a:off x="2158785" y="1361475"/>
            <a:ext cx="1152850" cy="1246992"/>
          </a:xfrm>
          <a:prstGeom prst="rect">
            <a:avLst/>
          </a:prstGeom>
          <a:noFill/>
          <a:ln>
            <a:noFill/>
          </a:ln>
        </p:spPr>
      </p:pic>
      <p:pic>
        <p:nvPicPr>
          <p:cNvPr id="787" name="Google Shape;787;p113"/>
          <p:cNvPicPr preferRelativeResize="0"/>
          <p:nvPr/>
        </p:nvPicPr>
        <p:blipFill>
          <a:blip r:embed="rId4">
            <a:alphaModFix/>
          </a:blip>
          <a:stretch>
            <a:fillRect/>
          </a:stretch>
        </p:blipFill>
        <p:spPr>
          <a:xfrm>
            <a:off x="5895235" y="1361475"/>
            <a:ext cx="962590" cy="1247000"/>
          </a:xfrm>
          <a:prstGeom prst="rect">
            <a:avLst/>
          </a:prstGeom>
          <a:noFill/>
          <a:ln>
            <a:noFill/>
          </a:ln>
        </p:spPr>
      </p:pic>
      <p:sp>
        <p:nvSpPr>
          <p:cNvPr id="788" name="Google Shape;788;p113"/>
          <p:cNvSpPr txBox="1"/>
          <p:nvPr/>
        </p:nvSpPr>
        <p:spPr>
          <a:xfrm>
            <a:off x="1183900" y="2591025"/>
            <a:ext cx="31026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100">
                <a:solidFill>
                  <a:schemeClr val="dk1"/>
                </a:solidFill>
                <a:latin typeface="Gill Sans"/>
                <a:ea typeface="Gill Sans"/>
                <a:cs typeface="Gill Sans"/>
                <a:sym typeface="Gill Sans"/>
              </a:rPr>
              <a:t>Protect Legal Rights of Both Sides</a:t>
            </a:r>
            <a:endParaRPr b="1" sz="2100">
              <a:solidFill>
                <a:schemeClr val="dk1"/>
              </a:solidFill>
              <a:latin typeface="Gill Sans"/>
              <a:ea typeface="Gill Sans"/>
              <a:cs typeface="Gill Sans"/>
              <a:sym typeface="Gill Sans"/>
            </a:endParaRPr>
          </a:p>
        </p:txBody>
      </p:sp>
      <p:sp>
        <p:nvSpPr>
          <p:cNvPr id="789" name="Google Shape;789;p113"/>
          <p:cNvSpPr txBox="1"/>
          <p:nvPr/>
        </p:nvSpPr>
        <p:spPr>
          <a:xfrm>
            <a:off x="4716638" y="2591025"/>
            <a:ext cx="3319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100">
                <a:solidFill>
                  <a:schemeClr val="dk1"/>
                </a:solidFill>
                <a:latin typeface="Gill Sans"/>
                <a:ea typeface="Gill Sans"/>
                <a:cs typeface="Gill Sans"/>
                <a:sym typeface="Gill Sans"/>
              </a:rPr>
              <a:t>Help Understand Subject Portraits</a:t>
            </a:r>
            <a:endParaRPr sz="2100">
              <a:solidFill>
                <a:schemeClr val="dk1"/>
              </a:solidFill>
              <a:latin typeface="Gill Sans"/>
              <a:ea typeface="Gill Sans"/>
              <a:cs typeface="Gill Sans"/>
              <a:sym typeface="Gill Sans"/>
            </a:endParaRPr>
          </a:p>
        </p:txBody>
      </p:sp>
      <p:sp>
        <p:nvSpPr>
          <p:cNvPr id="790" name="Google Shape;790;p113"/>
          <p:cNvSpPr txBox="1"/>
          <p:nvPr/>
        </p:nvSpPr>
        <p:spPr>
          <a:xfrm>
            <a:off x="1107550" y="3311825"/>
            <a:ext cx="3255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666666"/>
                </a:solidFill>
                <a:latin typeface="Gill Sans"/>
                <a:ea typeface="Gill Sans"/>
                <a:cs typeface="Gill Sans"/>
                <a:sym typeface="Gill Sans"/>
              </a:rPr>
              <a:t>By signing the form, participants concur with the terms &amp; conditions listed in the form. The experiment is legally protected.</a:t>
            </a:r>
            <a:endParaRPr b="1">
              <a:solidFill>
                <a:srgbClr val="666666"/>
              </a:solidFill>
              <a:latin typeface="Gill Sans"/>
              <a:ea typeface="Gill Sans"/>
              <a:cs typeface="Gill Sans"/>
              <a:sym typeface="Gill Sans"/>
            </a:endParaRPr>
          </a:p>
        </p:txBody>
      </p:sp>
      <p:sp>
        <p:nvSpPr>
          <p:cNvPr id="791" name="Google Shape;791;p113"/>
          <p:cNvSpPr txBox="1"/>
          <p:nvPr/>
        </p:nvSpPr>
        <p:spPr>
          <a:xfrm>
            <a:off x="4748888" y="3311825"/>
            <a:ext cx="3255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666666"/>
                </a:solidFill>
                <a:latin typeface="Gill Sans"/>
                <a:ea typeface="Gill Sans"/>
                <a:cs typeface="Gill Sans"/>
                <a:sym typeface="Gill Sans"/>
              </a:rPr>
              <a:t>Understand the background information of participants, e.g. age, gender, occupation, etc.</a:t>
            </a:r>
            <a:endParaRPr>
              <a:solidFill>
                <a:srgbClr val="666666"/>
              </a:solidFill>
              <a:latin typeface="Gill Sans"/>
              <a:ea typeface="Gill Sans"/>
              <a:cs typeface="Gill Sans"/>
              <a:sym typeface="Gill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